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7"/>
  </p:notesMasterIdLst>
  <p:handoutMasterIdLst>
    <p:handoutMasterId r:id="rId98"/>
  </p:handoutMasterIdLst>
  <p:sldIdLst>
    <p:sldId id="426" r:id="rId2"/>
    <p:sldId id="451" r:id="rId3"/>
    <p:sldId id="427" r:id="rId4"/>
    <p:sldId id="428" r:id="rId5"/>
    <p:sldId id="429" r:id="rId6"/>
    <p:sldId id="454" r:id="rId7"/>
    <p:sldId id="450" r:id="rId8"/>
    <p:sldId id="336" r:id="rId9"/>
    <p:sldId id="441" r:id="rId10"/>
    <p:sldId id="317" r:id="rId11"/>
    <p:sldId id="320" r:id="rId12"/>
    <p:sldId id="264" r:id="rId13"/>
    <p:sldId id="325" r:id="rId14"/>
    <p:sldId id="326" r:id="rId15"/>
    <p:sldId id="328" r:id="rId16"/>
    <p:sldId id="330" r:id="rId17"/>
    <p:sldId id="331" r:id="rId18"/>
    <p:sldId id="357" r:id="rId19"/>
    <p:sldId id="358" r:id="rId20"/>
    <p:sldId id="363" r:id="rId21"/>
    <p:sldId id="364" r:id="rId22"/>
    <p:sldId id="365" r:id="rId23"/>
    <p:sldId id="445" r:id="rId24"/>
    <p:sldId id="360" r:id="rId25"/>
    <p:sldId id="361" r:id="rId26"/>
    <p:sldId id="362" r:id="rId27"/>
    <p:sldId id="332" r:id="rId28"/>
    <p:sldId id="333" r:id="rId29"/>
    <p:sldId id="334" r:id="rId30"/>
    <p:sldId id="335" r:id="rId31"/>
    <p:sldId id="337" r:id="rId32"/>
    <p:sldId id="338" r:id="rId33"/>
    <p:sldId id="339" r:id="rId34"/>
    <p:sldId id="344" r:id="rId35"/>
    <p:sldId id="345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6" r:id="rId46"/>
    <p:sldId id="359" r:id="rId47"/>
    <p:sldId id="366" r:id="rId48"/>
    <p:sldId id="367" r:id="rId49"/>
    <p:sldId id="368" r:id="rId50"/>
    <p:sldId id="369" r:id="rId51"/>
    <p:sldId id="370" r:id="rId52"/>
    <p:sldId id="371" r:id="rId53"/>
    <p:sldId id="372" r:id="rId54"/>
    <p:sldId id="373" r:id="rId55"/>
    <p:sldId id="374" r:id="rId56"/>
    <p:sldId id="375" r:id="rId57"/>
    <p:sldId id="376" r:id="rId58"/>
    <p:sldId id="377" r:id="rId59"/>
    <p:sldId id="378" r:id="rId60"/>
    <p:sldId id="379" r:id="rId61"/>
    <p:sldId id="380" r:id="rId62"/>
    <p:sldId id="381" r:id="rId63"/>
    <p:sldId id="382" r:id="rId64"/>
    <p:sldId id="383" r:id="rId65"/>
    <p:sldId id="384" r:id="rId66"/>
    <p:sldId id="385" r:id="rId67"/>
    <p:sldId id="386" r:id="rId68"/>
    <p:sldId id="387" r:id="rId69"/>
    <p:sldId id="388" r:id="rId70"/>
    <p:sldId id="389" r:id="rId71"/>
    <p:sldId id="390" r:id="rId72"/>
    <p:sldId id="391" r:id="rId73"/>
    <p:sldId id="392" r:id="rId74"/>
    <p:sldId id="393" r:id="rId75"/>
    <p:sldId id="394" r:id="rId76"/>
    <p:sldId id="395" r:id="rId77"/>
    <p:sldId id="396" r:id="rId78"/>
    <p:sldId id="397" r:id="rId79"/>
    <p:sldId id="398" r:id="rId80"/>
    <p:sldId id="399" r:id="rId81"/>
    <p:sldId id="400" r:id="rId82"/>
    <p:sldId id="401" r:id="rId83"/>
    <p:sldId id="402" r:id="rId84"/>
    <p:sldId id="403" r:id="rId85"/>
    <p:sldId id="404" r:id="rId86"/>
    <p:sldId id="405" r:id="rId87"/>
    <p:sldId id="406" r:id="rId88"/>
    <p:sldId id="407" r:id="rId89"/>
    <p:sldId id="408" r:id="rId90"/>
    <p:sldId id="409" r:id="rId91"/>
    <p:sldId id="410" r:id="rId92"/>
    <p:sldId id="411" r:id="rId93"/>
    <p:sldId id="412" r:id="rId94"/>
    <p:sldId id="413" r:id="rId95"/>
    <p:sldId id="414" r:id="rId96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  <a:srgbClr val="CC66FF"/>
    <a:srgbClr val="996633"/>
    <a:srgbClr val="F8F8F8"/>
    <a:srgbClr val="DDDDDD"/>
    <a:srgbClr val="99CCFF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200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246"/>
    </p:cViewPr>
  </p:sorterViewPr>
  <p:notesViewPr>
    <p:cSldViewPr snapToGrid="0">
      <p:cViewPr varScale="1">
        <p:scale>
          <a:sx n="57" d="100"/>
          <a:sy n="57" d="100"/>
        </p:scale>
        <p:origin x="-1764" y="-84"/>
      </p:cViewPr>
      <p:guideLst>
        <p:guide orient="horz" pos="2927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image" Target="../media/image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588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t" anchorCtr="0" compatLnSpc="1">
            <a:prstTxWarp prst="textNoShape">
              <a:avLst/>
            </a:prstTxWarp>
          </a:bodyPr>
          <a:lstStyle>
            <a:lvl1pPr algn="l" defTabSz="928688"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1588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0625" y="706438"/>
            <a:ext cx="4627563" cy="3470275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02" tIns="46752" rIns="93502" bIns="46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b" anchorCtr="0" compatLnSpc="1">
            <a:prstTxWarp prst="textNoShape">
              <a:avLst/>
            </a:prstTxWarp>
          </a:bodyPr>
          <a:lstStyle>
            <a:lvl1pPr algn="l" defTabSz="928688">
              <a:defRPr sz="1000" i="1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45" tIns="0" rIns="19345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i="1"/>
            </a:lvl1pPr>
          </a:lstStyle>
          <a:p>
            <a:fld id="{CBB6C5A0-D278-41EF-9175-7AC9F37964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E234E2-ACE5-429C-9995-6FD672955C37}" type="slidenum">
              <a:rPr lang="en-US"/>
              <a:pPr/>
              <a:t>11</a:t>
            </a:fld>
            <a:endParaRPr lang="en-US"/>
          </a:p>
        </p:txBody>
      </p:sp>
      <p:sp>
        <p:nvSpPr>
          <p:cNvPr id="193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76DD0-CCAB-476B-A5B6-0B94D9A5B30D}" type="slidenum">
              <a:rPr lang="en-US"/>
              <a:pPr/>
              <a:t>13</a:t>
            </a:fld>
            <a:endParaRPr lang="en-US"/>
          </a:p>
        </p:txBody>
      </p:sp>
      <p:sp>
        <p:nvSpPr>
          <p:cNvPr id="200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57631-F04F-4408-BA85-9D064E1F1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9C892-9435-4F6E-AE50-A05BFBEC80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29CFB-C7E2-49DA-B6B9-AC17DCCD10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2969E-6738-44F2-94E8-32D5950CDA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4D8C7-00A2-4929-853E-4E6BF26FEC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37AB3-B964-4441-95E2-4412827B0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1EA17-A0B2-46F1-9288-E7BA96E648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EA2F7-9C5E-46BB-BA09-031ADB198F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3EA20-63B1-4106-B11D-4F4725CD54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8D52-5756-49A1-A150-212A0416DC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8A28B-947B-4A38-9B1D-DA3951B5EB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2CDCA1-7031-45AE-BDBE-A744B09D33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4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0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5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6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4.vml"/><Relationship Id="rId4" Type="http://schemas.openxmlformats.org/officeDocument/2006/relationships/oleObject" Target="../embeddings/oleObject3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0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154" name="Object 3074"/>
          <p:cNvGraphicFramePr>
            <a:graphicFrameLocks noChangeAspect="1"/>
          </p:cNvGraphicFramePr>
          <p:nvPr/>
        </p:nvGraphicFramePr>
        <p:xfrm>
          <a:off x="4864100" y="1760538"/>
          <a:ext cx="3446463" cy="4743450"/>
        </p:xfrm>
        <a:graphic>
          <a:graphicData uri="http://schemas.openxmlformats.org/presentationml/2006/ole">
            <p:oleObj spid="_x0000_s177154" name="Document" r:id="rId3" imgW="4591800" imgH="6320880" progId="Word.Document.8">
              <p:embed/>
            </p:oleObj>
          </a:graphicData>
        </a:graphic>
      </p:graphicFrame>
      <p:sp>
        <p:nvSpPr>
          <p:cNvPr id="177155" name="Rectangle 3075"/>
          <p:cNvSpPr>
            <a:spLocks noGrp="1" noChangeArrowheads="1"/>
          </p:cNvSpPr>
          <p:nvPr>
            <p:ph type="title"/>
          </p:nvPr>
        </p:nvSpPr>
        <p:spPr>
          <a:xfrm>
            <a:off x="368300" y="2251075"/>
            <a:ext cx="8469313" cy="2362200"/>
          </a:xfrm>
          <a:noFill/>
          <a:ln/>
        </p:spPr>
        <p:txBody>
          <a:bodyPr/>
          <a:lstStyle/>
          <a:p>
            <a:pPr>
              <a:buClr>
                <a:srgbClr val="FF0033"/>
              </a:buClr>
              <a:buFont typeface="Wingdings" pitchFamily="2" charset="2"/>
              <a:buChar char="u"/>
            </a:pPr>
            <a:r>
              <a:rPr lang="en-US" sz="6600" b="1" i="1"/>
              <a:t>Introduction to Pneumatics</a:t>
            </a:r>
            <a:endParaRPr lang="en-US" sz="4800" b="1" i="1"/>
          </a:p>
        </p:txBody>
      </p:sp>
      <p:sp>
        <p:nvSpPr>
          <p:cNvPr id="177156" name="Line 3076"/>
          <p:cNvSpPr>
            <a:spLocks noChangeShapeType="1"/>
          </p:cNvSpPr>
          <p:nvPr/>
        </p:nvSpPr>
        <p:spPr bwMode="auto">
          <a:xfrm>
            <a:off x="990600" y="3435350"/>
            <a:ext cx="7315200" cy="0"/>
          </a:xfrm>
          <a:prstGeom prst="line">
            <a:avLst/>
          </a:prstGeom>
          <a:noFill/>
          <a:ln w="50799">
            <a:solidFill>
              <a:srgbClr val="FF0033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77158" name="Object 3078"/>
          <p:cNvGraphicFramePr>
            <a:graphicFrameLocks noChangeAspect="1"/>
          </p:cNvGraphicFramePr>
          <p:nvPr/>
        </p:nvGraphicFramePr>
        <p:xfrm>
          <a:off x="244475" y="223838"/>
          <a:ext cx="2863850" cy="1533525"/>
        </p:xfrm>
        <a:graphic>
          <a:graphicData uri="http://schemas.openxmlformats.org/presentationml/2006/ole">
            <p:oleObj spid="_x0000_s177158" name="Picture" r:id="rId4" imgW="2709720" imgH="153360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F9E2-9620-4749-97FB-658E583CC951}" type="slidenum">
              <a:rPr lang="en-US"/>
              <a:pPr/>
              <a:t>10</a:t>
            </a:fld>
            <a:endParaRPr lang="en-US"/>
          </a:p>
        </p:txBody>
      </p:sp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50875" y="222250"/>
            <a:ext cx="7772400" cy="1143000"/>
          </a:xfrm>
        </p:spPr>
        <p:txBody>
          <a:bodyPr/>
          <a:lstStyle/>
          <a:p>
            <a:r>
              <a:rPr lang="en-US" u="sng"/>
              <a:t>Compressing Air</a:t>
            </a:r>
            <a:endParaRPr lang="en-US"/>
          </a:p>
        </p:txBody>
      </p:sp>
      <p:grpSp>
        <p:nvGrpSpPr>
          <p:cNvPr id="55342" name="Group 1070"/>
          <p:cNvGrpSpPr>
            <a:grpSpLocks/>
          </p:cNvGrpSpPr>
          <p:nvPr/>
        </p:nvGrpSpPr>
        <p:grpSpPr bwMode="auto">
          <a:xfrm>
            <a:off x="661988" y="1462088"/>
            <a:ext cx="8004175" cy="4751387"/>
            <a:chOff x="406" y="1010"/>
            <a:chExt cx="5042" cy="2993"/>
          </a:xfrm>
        </p:grpSpPr>
        <p:sp>
          <p:nvSpPr>
            <p:cNvPr id="55310" name="AutoShape 1038"/>
            <p:cNvSpPr>
              <a:spLocks noChangeArrowheads="1"/>
            </p:cNvSpPr>
            <p:nvPr/>
          </p:nvSpPr>
          <p:spPr bwMode="auto">
            <a:xfrm>
              <a:off x="4405" y="1992"/>
              <a:ext cx="622" cy="600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18039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5320" name="Group 1048"/>
            <p:cNvGrpSpPr>
              <a:grpSpLocks/>
            </p:cNvGrpSpPr>
            <p:nvPr/>
          </p:nvGrpSpPr>
          <p:grpSpPr bwMode="auto">
            <a:xfrm>
              <a:off x="406" y="1951"/>
              <a:ext cx="1800" cy="1508"/>
              <a:chOff x="839" y="2040"/>
              <a:chExt cx="1800" cy="1508"/>
            </a:xfrm>
          </p:grpSpPr>
          <p:sp>
            <p:nvSpPr>
              <p:cNvPr id="55312" name="AutoShape 1040"/>
              <p:cNvSpPr>
                <a:spLocks noChangeArrowheads="1"/>
              </p:cNvSpPr>
              <p:nvPr/>
            </p:nvSpPr>
            <p:spPr bwMode="auto">
              <a:xfrm>
                <a:off x="1662" y="2040"/>
                <a:ext cx="622" cy="60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13" name="AutoShape 1041"/>
              <p:cNvSpPr>
                <a:spLocks noChangeArrowheads="1"/>
              </p:cNvSpPr>
              <p:nvPr/>
            </p:nvSpPr>
            <p:spPr bwMode="auto">
              <a:xfrm>
                <a:off x="1525" y="2191"/>
                <a:ext cx="622" cy="60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14" name="AutoShape 1042"/>
              <p:cNvSpPr>
                <a:spLocks noChangeArrowheads="1"/>
              </p:cNvSpPr>
              <p:nvPr/>
            </p:nvSpPr>
            <p:spPr bwMode="auto">
              <a:xfrm>
                <a:off x="1399" y="2343"/>
                <a:ext cx="622" cy="60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15" name="AutoShape 1043"/>
              <p:cNvSpPr>
                <a:spLocks noChangeArrowheads="1"/>
              </p:cNvSpPr>
              <p:nvPr/>
            </p:nvSpPr>
            <p:spPr bwMode="auto">
              <a:xfrm>
                <a:off x="1261" y="2494"/>
                <a:ext cx="622" cy="60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5319" name="Group 1047"/>
              <p:cNvGrpSpPr>
                <a:grpSpLocks/>
              </p:cNvGrpSpPr>
              <p:nvPr/>
            </p:nvGrpSpPr>
            <p:grpSpPr bwMode="auto">
              <a:xfrm>
                <a:off x="839" y="2645"/>
                <a:ext cx="896" cy="903"/>
                <a:chOff x="2739" y="1257"/>
                <a:chExt cx="896" cy="903"/>
              </a:xfrm>
            </p:grpSpPr>
            <p:sp>
              <p:nvSpPr>
                <p:cNvPr id="55316" name="AutoShape 1044"/>
                <p:cNvSpPr>
                  <a:spLocks noChangeArrowheads="1"/>
                </p:cNvSpPr>
                <p:nvPr/>
              </p:nvSpPr>
              <p:spPr bwMode="auto">
                <a:xfrm>
                  <a:off x="3013" y="1257"/>
                  <a:ext cx="622" cy="60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76078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317" name="AutoShape 1045"/>
                <p:cNvSpPr>
                  <a:spLocks noChangeArrowheads="1"/>
                </p:cNvSpPr>
                <p:nvPr/>
              </p:nvSpPr>
              <p:spPr bwMode="auto">
                <a:xfrm>
                  <a:off x="2887" y="1409"/>
                  <a:ext cx="622" cy="60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76078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318" name="AutoShape 1046"/>
                <p:cNvSpPr>
                  <a:spLocks noChangeArrowheads="1"/>
                </p:cNvSpPr>
                <p:nvPr/>
              </p:nvSpPr>
              <p:spPr bwMode="auto">
                <a:xfrm>
                  <a:off x="2739" y="1560"/>
                  <a:ext cx="622" cy="60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76078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5311" name="AutoShape 1039"/>
              <p:cNvSpPr>
                <a:spLocks noChangeAspect="1" noChangeArrowheads="1"/>
              </p:cNvSpPr>
              <p:nvPr/>
            </p:nvSpPr>
            <p:spPr bwMode="auto">
              <a:xfrm>
                <a:off x="2144" y="2155"/>
                <a:ext cx="495" cy="477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5337" name="Group 1065"/>
            <p:cNvGrpSpPr>
              <a:grpSpLocks/>
            </p:cNvGrpSpPr>
            <p:nvPr/>
          </p:nvGrpSpPr>
          <p:grpSpPr bwMode="auto">
            <a:xfrm>
              <a:off x="779" y="1010"/>
              <a:ext cx="1977" cy="600"/>
              <a:chOff x="401" y="1022"/>
              <a:chExt cx="1977" cy="600"/>
            </a:xfrm>
          </p:grpSpPr>
          <p:sp>
            <p:nvSpPr>
              <p:cNvPr id="55308" name="AutoShape 1036"/>
              <p:cNvSpPr>
                <a:spLocks noChangeArrowheads="1"/>
              </p:cNvSpPr>
              <p:nvPr/>
            </p:nvSpPr>
            <p:spPr bwMode="auto">
              <a:xfrm>
                <a:off x="401" y="1022"/>
                <a:ext cx="622" cy="60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21" name="Text Box 1049"/>
              <p:cNvSpPr txBox="1">
                <a:spLocks noChangeArrowheads="1"/>
              </p:cNvSpPr>
              <p:nvPr/>
            </p:nvSpPr>
            <p:spPr bwMode="auto">
              <a:xfrm>
                <a:off x="998" y="1154"/>
                <a:ext cx="1380" cy="231"/>
              </a:xfrm>
              <a:prstGeom prst="rect">
                <a:avLst/>
              </a:prstGeom>
              <a:noFill/>
              <a:ln w="12699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1"/>
                  <a:t>One cubic foot of air</a:t>
                </a:r>
                <a:endParaRPr lang="en-US"/>
              </a:p>
            </p:txBody>
          </p:sp>
        </p:grpSp>
        <p:sp>
          <p:nvSpPr>
            <p:cNvPr id="55322" name="Text Box 1050"/>
            <p:cNvSpPr txBox="1">
              <a:spLocks noChangeArrowheads="1"/>
            </p:cNvSpPr>
            <p:nvPr/>
          </p:nvSpPr>
          <p:spPr bwMode="auto">
            <a:xfrm>
              <a:off x="1299" y="2908"/>
              <a:ext cx="1413" cy="212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1600"/>
                <a:t>7.8 cubic feet of free air</a:t>
              </a:r>
              <a:endParaRPr lang="en-US"/>
            </a:p>
          </p:txBody>
        </p:sp>
        <p:sp>
          <p:nvSpPr>
            <p:cNvPr id="55323" name="Text Box 1051"/>
            <p:cNvSpPr txBox="1">
              <a:spLocks noChangeArrowheads="1"/>
            </p:cNvSpPr>
            <p:nvPr/>
          </p:nvSpPr>
          <p:spPr bwMode="auto">
            <a:xfrm>
              <a:off x="3942" y="2674"/>
              <a:ext cx="1506" cy="1058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1600"/>
                <a:t>One cubic foot of</a:t>
              </a:r>
            </a:p>
            <a:p>
              <a:r>
                <a:rPr lang="en-US" sz="1600"/>
                <a:t>100 psig </a:t>
              </a:r>
            </a:p>
            <a:p>
              <a:r>
                <a:rPr lang="en-US" sz="1600"/>
                <a:t>compressed air</a:t>
              </a:r>
            </a:p>
            <a:p>
              <a:r>
                <a:rPr lang="en-US" sz="1600"/>
                <a:t>(at Standard conditions)</a:t>
              </a:r>
              <a:r>
                <a:rPr lang="en-US"/>
                <a:t> </a:t>
              </a:r>
            </a:p>
            <a:p>
              <a:r>
                <a:rPr lang="en-US" sz="2000" b="1"/>
                <a:t>with 7.8 times the moisture and dirt</a:t>
              </a:r>
              <a:endParaRPr lang="en-US"/>
            </a:p>
          </p:txBody>
        </p:sp>
        <p:sp>
          <p:nvSpPr>
            <p:cNvPr id="55324" name="Text Box 1052"/>
            <p:cNvSpPr txBox="1">
              <a:spLocks noChangeArrowheads="1"/>
            </p:cNvSpPr>
            <p:nvPr/>
          </p:nvSpPr>
          <p:spPr bwMode="auto">
            <a:xfrm>
              <a:off x="2731" y="2152"/>
              <a:ext cx="1065" cy="288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/>
                <a:t>compressor</a:t>
              </a:r>
            </a:p>
          </p:txBody>
        </p:sp>
        <p:sp>
          <p:nvSpPr>
            <p:cNvPr id="55326" name="Line 1054"/>
            <p:cNvSpPr>
              <a:spLocks noChangeShapeType="1"/>
            </p:cNvSpPr>
            <p:nvPr/>
          </p:nvSpPr>
          <p:spPr bwMode="auto">
            <a:xfrm>
              <a:off x="3808" y="2296"/>
              <a:ext cx="33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7" name="Text Box 1055"/>
            <p:cNvSpPr txBox="1">
              <a:spLocks noChangeArrowheads="1"/>
            </p:cNvSpPr>
            <p:nvPr/>
          </p:nvSpPr>
          <p:spPr bwMode="auto">
            <a:xfrm>
              <a:off x="1720" y="3216"/>
              <a:ext cx="1730" cy="258"/>
            </a:xfrm>
            <a:prstGeom prst="rect">
              <a:avLst/>
            </a:prstGeom>
            <a:noFill/>
            <a:ln w="12699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b="1"/>
                <a:t>CFM</a:t>
              </a:r>
              <a:r>
                <a:rPr lang="en-US" sz="1800" b="1"/>
                <a:t>	</a:t>
              </a:r>
              <a:r>
                <a:rPr lang="en-US" sz="1800"/>
                <a:t>   vs	</a:t>
              </a:r>
              <a:r>
                <a:rPr lang="en-US" sz="2000" b="1"/>
                <a:t>SCFM</a:t>
              </a:r>
              <a:endParaRPr lang="en-US"/>
            </a:p>
          </p:txBody>
        </p:sp>
        <p:sp>
          <p:nvSpPr>
            <p:cNvPr id="55328" name="Line 1056"/>
            <p:cNvSpPr>
              <a:spLocks noChangeShapeType="1"/>
            </p:cNvSpPr>
            <p:nvPr/>
          </p:nvSpPr>
          <p:spPr bwMode="auto">
            <a:xfrm flipV="1">
              <a:off x="3423" y="2633"/>
              <a:ext cx="811" cy="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9" name="Line 1057"/>
            <p:cNvSpPr>
              <a:spLocks noChangeShapeType="1"/>
            </p:cNvSpPr>
            <p:nvPr/>
          </p:nvSpPr>
          <p:spPr bwMode="auto">
            <a:xfrm flipH="1" flipV="1">
              <a:off x="1311" y="3110"/>
              <a:ext cx="422" cy="2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5336" name="Group 1064"/>
            <p:cNvGrpSpPr>
              <a:grpSpLocks/>
            </p:cNvGrpSpPr>
            <p:nvPr/>
          </p:nvGrpSpPr>
          <p:grpSpPr bwMode="auto">
            <a:xfrm>
              <a:off x="3200" y="1264"/>
              <a:ext cx="1897" cy="453"/>
              <a:chOff x="3345" y="1076"/>
              <a:chExt cx="1897" cy="453"/>
            </a:xfrm>
          </p:grpSpPr>
          <p:grpSp>
            <p:nvGrpSpPr>
              <p:cNvPr id="55333" name="Group 1061"/>
              <p:cNvGrpSpPr>
                <a:grpSpLocks/>
              </p:cNvGrpSpPr>
              <p:nvPr/>
            </p:nvGrpSpPr>
            <p:grpSpPr bwMode="auto">
              <a:xfrm>
                <a:off x="4409" y="1076"/>
                <a:ext cx="833" cy="453"/>
                <a:chOff x="487" y="1143"/>
                <a:chExt cx="833" cy="453"/>
              </a:xfrm>
            </p:grpSpPr>
            <p:sp>
              <p:nvSpPr>
                <p:cNvPr id="55330" name="Text Box 1058"/>
                <p:cNvSpPr txBox="1">
                  <a:spLocks noChangeArrowheads="1"/>
                </p:cNvSpPr>
                <p:nvPr/>
              </p:nvSpPr>
              <p:spPr bwMode="auto">
                <a:xfrm>
                  <a:off x="487" y="1143"/>
                  <a:ext cx="833" cy="231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sz="1800"/>
                    <a:t>psig + 1 atm</a:t>
                  </a:r>
                  <a:endParaRPr lang="en-US"/>
                </a:p>
              </p:txBody>
            </p:sp>
            <p:sp>
              <p:nvSpPr>
                <p:cNvPr id="55331" name="Line 1059"/>
                <p:cNvSpPr>
                  <a:spLocks noChangeShapeType="1"/>
                </p:cNvSpPr>
                <p:nvPr/>
              </p:nvSpPr>
              <p:spPr bwMode="auto">
                <a:xfrm>
                  <a:off x="500" y="1355"/>
                  <a:ext cx="767" cy="0"/>
                </a:xfrm>
                <a:prstGeom prst="line">
                  <a:avLst/>
                </a:prstGeom>
                <a:noFill/>
                <a:ln w="126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332" name="Text Box 1060"/>
                <p:cNvSpPr txBox="1">
                  <a:spLocks noChangeArrowheads="1"/>
                </p:cNvSpPr>
                <p:nvPr/>
              </p:nvSpPr>
              <p:spPr bwMode="auto">
                <a:xfrm>
                  <a:off x="664" y="1365"/>
                  <a:ext cx="440" cy="231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sz="1800"/>
                    <a:t>1 atm</a:t>
                  </a:r>
                  <a:endParaRPr lang="en-US"/>
                </a:p>
              </p:txBody>
            </p:sp>
          </p:grpSp>
          <p:sp>
            <p:nvSpPr>
              <p:cNvPr id="55334" name="Text Box 1062"/>
              <p:cNvSpPr txBox="1">
                <a:spLocks noChangeArrowheads="1"/>
              </p:cNvSpPr>
              <p:nvPr/>
            </p:nvSpPr>
            <p:spPr bwMode="auto">
              <a:xfrm>
                <a:off x="3345" y="1098"/>
                <a:ext cx="876" cy="404"/>
              </a:xfrm>
              <a:prstGeom prst="rect">
                <a:avLst/>
              </a:prstGeom>
              <a:noFill/>
              <a:ln w="12699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Compression</a:t>
                </a:r>
              </a:p>
              <a:p>
                <a:r>
                  <a:rPr lang="en-US" sz="1800"/>
                  <a:t>ratio</a:t>
                </a:r>
                <a:endParaRPr lang="en-US"/>
              </a:p>
            </p:txBody>
          </p:sp>
          <p:sp>
            <p:nvSpPr>
              <p:cNvPr id="55335" name="Text Box 1063"/>
              <p:cNvSpPr txBox="1">
                <a:spLocks noChangeArrowheads="1"/>
              </p:cNvSpPr>
              <p:nvPr/>
            </p:nvSpPr>
            <p:spPr bwMode="auto">
              <a:xfrm>
                <a:off x="4154" y="1142"/>
                <a:ext cx="224" cy="288"/>
              </a:xfrm>
              <a:prstGeom prst="rect">
                <a:avLst/>
              </a:prstGeom>
              <a:noFill/>
              <a:ln w="12699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/>
                  <a:t>=</a:t>
                </a:r>
              </a:p>
            </p:txBody>
          </p:sp>
        </p:grpSp>
        <p:sp>
          <p:nvSpPr>
            <p:cNvPr id="55339" name="Text Box 1067"/>
            <p:cNvSpPr txBox="1">
              <a:spLocks noChangeArrowheads="1"/>
            </p:cNvSpPr>
            <p:nvPr/>
          </p:nvSpPr>
          <p:spPr bwMode="auto">
            <a:xfrm>
              <a:off x="1498" y="3791"/>
              <a:ext cx="3228" cy="212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600" b="1"/>
                <a:t>Compressed air is always related at Standard conditions.</a:t>
              </a:r>
              <a:endParaRPr lang="en-US"/>
            </a:p>
          </p:txBody>
        </p:sp>
        <p:sp>
          <p:nvSpPr>
            <p:cNvPr id="55341" name="AutoShape 1069"/>
            <p:cNvSpPr>
              <a:spLocks noChangeArrowheads="1"/>
            </p:cNvSpPr>
            <p:nvPr/>
          </p:nvSpPr>
          <p:spPr bwMode="auto">
            <a:xfrm>
              <a:off x="2334" y="1922"/>
              <a:ext cx="411" cy="789"/>
            </a:xfrm>
            <a:prstGeom prst="rightArrow">
              <a:avLst>
                <a:gd name="adj1" fmla="val 52852"/>
                <a:gd name="adj2" fmla="val 46718"/>
              </a:avLst>
            </a:prstGeom>
            <a:solidFill>
              <a:schemeClr val="tx1"/>
            </a:solidFill>
            <a:ln w="12699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CC47-7F94-442E-B705-D55D5EF7E42A}" type="slidenum">
              <a:rPr lang="en-US"/>
              <a:pPr/>
              <a:t>11</a:t>
            </a:fld>
            <a:endParaRPr lang="en-US"/>
          </a:p>
        </p:txBody>
      </p:sp>
      <p:sp>
        <p:nvSpPr>
          <p:cNvPr id="58433" name="Freeform 1089"/>
          <p:cNvSpPr>
            <a:spLocks/>
          </p:cNvSpPr>
          <p:nvPr/>
        </p:nvSpPr>
        <p:spPr bwMode="auto">
          <a:xfrm rot="2021675">
            <a:off x="5395913" y="5427663"/>
            <a:ext cx="277812" cy="322262"/>
          </a:xfrm>
          <a:custGeom>
            <a:avLst/>
            <a:gdLst/>
            <a:ahLst/>
            <a:cxnLst>
              <a:cxn ang="0">
                <a:pos x="162" y="0"/>
              </a:cxn>
              <a:cxn ang="0">
                <a:pos x="0" y="60"/>
              </a:cxn>
              <a:cxn ang="0">
                <a:pos x="18" y="72"/>
              </a:cxn>
              <a:cxn ang="0">
                <a:pos x="78" y="78"/>
              </a:cxn>
              <a:cxn ang="0">
                <a:pos x="84" y="108"/>
              </a:cxn>
              <a:cxn ang="0">
                <a:pos x="102" y="114"/>
              </a:cxn>
              <a:cxn ang="0">
                <a:pos x="138" y="90"/>
              </a:cxn>
              <a:cxn ang="0">
                <a:pos x="180" y="78"/>
              </a:cxn>
              <a:cxn ang="0">
                <a:pos x="192" y="24"/>
              </a:cxn>
              <a:cxn ang="0">
                <a:pos x="162" y="0"/>
              </a:cxn>
            </a:cxnLst>
            <a:rect l="0" t="0" r="r" b="b"/>
            <a:pathLst>
              <a:path w="192" h="126">
                <a:moveTo>
                  <a:pt x="162" y="0"/>
                </a:moveTo>
                <a:cubicBezTo>
                  <a:pt x="114" y="32"/>
                  <a:pt x="48" y="28"/>
                  <a:pt x="0" y="60"/>
                </a:cubicBezTo>
                <a:cubicBezTo>
                  <a:pt x="6" y="64"/>
                  <a:pt x="11" y="70"/>
                  <a:pt x="18" y="72"/>
                </a:cubicBezTo>
                <a:cubicBezTo>
                  <a:pt x="38" y="77"/>
                  <a:pt x="60" y="68"/>
                  <a:pt x="78" y="78"/>
                </a:cubicBezTo>
                <a:cubicBezTo>
                  <a:pt x="87" y="83"/>
                  <a:pt x="78" y="100"/>
                  <a:pt x="84" y="108"/>
                </a:cubicBezTo>
                <a:cubicBezTo>
                  <a:pt x="88" y="113"/>
                  <a:pt x="96" y="112"/>
                  <a:pt x="102" y="114"/>
                </a:cubicBezTo>
                <a:cubicBezTo>
                  <a:pt x="158" y="95"/>
                  <a:pt x="75" y="126"/>
                  <a:pt x="138" y="90"/>
                </a:cubicBezTo>
                <a:cubicBezTo>
                  <a:pt x="151" y="83"/>
                  <a:pt x="166" y="83"/>
                  <a:pt x="180" y="78"/>
                </a:cubicBezTo>
                <a:cubicBezTo>
                  <a:pt x="172" y="53"/>
                  <a:pt x="178" y="45"/>
                  <a:pt x="192" y="24"/>
                </a:cubicBezTo>
                <a:cubicBezTo>
                  <a:pt x="186" y="5"/>
                  <a:pt x="184" y="0"/>
                  <a:pt x="162" y="0"/>
                </a:cubicBezTo>
                <a:close/>
              </a:path>
            </a:pathLst>
          </a:custGeom>
          <a:solidFill>
            <a:srgbClr val="CCECFF"/>
          </a:solidFill>
          <a:ln w="12699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32" name="Freeform 1088"/>
          <p:cNvSpPr>
            <a:spLocks/>
          </p:cNvSpPr>
          <p:nvPr/>
        </p:nvSpPr>
        <p:spPr bwMode="auto">
          <a:xfrm>
            <a:off x="2995613" y="5543550"/>
            <a:ext cx="1489075" cy="447675"/>
          </a:xfrm>
          <a:custGeom>
            <a:avLst/>
            <a:gdLst/>
            <a:ahLst/>
            <a:cxnLst>
              <a:cxn ang="0">
                <a:pos x="429" y="0"/>
              </a:cxn>
              <a:cxn ang="0">
                <a:pos x="363" y="24"/>
              </a:cxn>
              <a:cxn ang="0">
                <a:pos x="297" y="30"/>
              </a:cxn>
              <a:cxn ang="0">
                <a:pos x="213" y="72"/>
              </a:cxn>
              <a:cxn ang="0">
                <a:pos x="177" y="96"/>
              </a:cxn>
              <a:cxn ang="0">
                <a:pos x="147" y="102"/>
              </a:cxn>
              <a:cxn ang="0">
                <a:pos x="111" y="114"/>
              </a:cxn>
              <a:cxn ang="0">
                <a:pos x="9" y="150"/>
              </a:cxn>
              <a:cxn ang="0">
                <a:pos x="3" y="174"/>
              </a:cxn>
              <a:cxn ang="0">
                <a:pos x="39" y="192"/>
              </a:cxn>
              <a:cxn ang="0">
                <a:pos x="147" y="240"/>
              </a:cxn>
              <a:cxn ang="0">
                <a:pos x="225" y="246"/>
              </a:cxn>
              <a:cxn ang="0">
                <a:pos x="333" y="252"/>
              </a:cxn>
              <a:cxn ang="0">
                <a:pos x="393" y="234"/>
              </a:cxn>
              <a:cxn ang="0">
                <a:pos x="435" y="240"/>
              </a:cxn>
              <a:cxn ang="0">
                <a:pos x="609" y="234"/>
              </a:cxn>
              <a:cxn ang="0">
                <a:pos x="717" y="252"/>
              </a:cxn>
              <a:cxn ang="0">
                <a:pos x="753" y="264"/>
              </a:cxn>
              <a:cxn ang="0">
                <a:pos x="879" y="204"/>
              </a:cxn>
              <a:cxn ang="0">
                <a:pos x="813" y="126"/>
              </a:cxn>
              <a:cxn ang="0">
                <a:pos x="783" y="78"/>
              </a:cxn>
              <a:cxn ang="0">
                <a:pos x="771" y="42"/>
              </a:cxn>
              <a:cxn ang="0">
                <a:pos x="735" y="30"/>
              </a:cxn>
              <a:cxn ang="0">
                <a:pos x="615" y="30"/>
              </a:cxn>
              <a:cxn ang="0">
                <a:pos x="495" y="0"/>
              </a:cxn>
            </a:cxnLst>
            <a:rect l="0" t="0" r="r" b="b"/>
            <a:pathLst>
              <a:path w="938" h="264">
                <a:moveTo>
                  <a:pt x="429" y="0"/>
                </a:moveTo>
                <a:cubicBezTo>
                  <a:pt x="404" y="5"/>
                  <a:pt x="387" y="21"/>
                  <a:pt x="363" y="24"/>
                </a:cubicBezTo>
                <a:cubicBezTo>
                  <a:pt x="341" y="27"/>
                  <a:pt x="319" y="28"/>
                  <a:pt x="297" y="30"/>
                </a:cubicBezTo>
                <a:cubicBezTo>
                  <a:pt x="267" y="50"/>
                  <a:pt x="243" y="54"/>
                  <a:pt x="213" y="72"/>
                </a:cubicBezTo>
                <a:cubicBezTo>
                  <a:pt x="201" y="79"/>
                  <a:pt x="191" y="93"/>
                  <a:pt x="177" y="96"/>
                </a:cubicBezTo>
                <a:cubicBezTo>
                  <a:pt x="167" y="98"/>
                  <a:pt x="157" y="99"/>
                  <a:pt x="147" y="102"/>
                </a:cubicBezTo>
                <a:cubicBezTo>
                  <a:pt x="135" y="105"/>
                  <a:pt x="111" y="114"/>
                  <a:pt x="111" y="114"/>
                </a:cubicBezTo>
                <a:cubicBezTo>
                  <a:pt x="127" y="162"/>
                  <a:pt x="31" y="148"/>
                  <a:pt x="9" y="150"/>
                </a:cubicBezTo>
                <a:cubicBezTo>
                  <a:pt x="7" y="158"/>
                  <a:pt x="0" y="166"/>
                  <a:pt x="3" y="174"/>
                </a:cubicBezTo>
                <a:cubicBezTo>
                  <a:pt x="8" y="186"/>
                  <a:pt x="28" y="184"/>
                  <a:pt x="39" y="192"/>
                </a:cubicBezTo>
                <a:cubicBezTo>
                  <a:pt x="72" y="216"/>
                  <a:pt x="106" y="234"/>
                  <a:pt x="147" y="240"/>
                </a:cubicBezTo>
                <a:cubicBezTo>
                  <a:pt x="173" y="244"/>
                  <a:pt x="199" y="244"/>
                  <a:pt x="225" y="246"/>
                </a:cubicBezTo>
                <a:cubicBezTo>
                  <a:pt x="292" y="263"/>
                  <a:pt x="257" y="260"/>
                  <a:pt x="333" y="252"/>
                </a:cubicBezTo>
                <a:cubicBezTo>
                  <a:pt x="352" y="224"/>
                  <a:pt x="360" y="227"/>
                  <a:pt x="393" y="234"/>
                </a:cubicBezTo>
                <a:cubicBezTo>
                  <a:pt x="447" y="216"/>
                  <a:pt x="367" y="238"/>
                  <a:pt x="435" y="240"/>
                </a:cubicBezTo>
                <a:cubicBezTo>
                  <a:pt x="493" y="242"/>
                  <a:pt x="551" y="236"/>
                  <a:pt x="609" y="234"/>
                </a:cubicBezTo>
                <a:cubicBezTo>
                  <a:pt x="645" y="239"/>
                  <a:pt x="682" y="241"/>
                  <a:pt x="717" y="252"/>
                </a:cubicBezTo>
                <a:cubicBezTo>
                  <a:pt x="729" y="256"/>
                  <a:pt x="753" y="264"/>
                  <a:pt x="753" y="264"/>
                </a:cubicBezTo>
                <a:cubicBezTo>
                  <a:pt x="794" y="237"/>
                  <a:pt x="832" y="221"/>
                  <a:pt x="879" y="204"/>
                </a:cubicBezTo>
                <a:cubicBezTo>
                  <a:pt x="938" y="145"/>
                  <a:pt x="864" y="132"/>
                  <a:pt x="813" y="126"/>
                </a:cubicBezTo>
                <a:cubicBezTo>
                  <a:pt x="823" y="95"/>
                  <a:pt x="813" y="85"/>
                  <a:pt x="783" y="78"/>
                </a:cubicBezTo>
                <a:cubicBezTo>
                  <a:pt x="779" y="66"/>
                  <a:pt x="775" y="54"/>
                  <a:pt x="771" y="42"/>
                </a:cubicBezTo>
                <a:cubicBezTo>
                  <a:pt x="767" y="30"/>
                  <a:pt x="735" y="30"/>
                  <a:pt x="735" y="30"/>
                </a:cubicBezTo>
                <a:cubicBezTo>
                  <a:pt x="679" y="34"/>
                  <a:pt x="663" y="41"/>
                  <a:pt x="615" y="30"/>
                </a:cubicBezTo>
                <a:cubicBezTo>
                  <a:pt x="568" y="19"/>
                  <a:pt x="544" y="0"/>
                  <a:pt x="495" y="0"/>
                </a:cubicBezTo>
              </a:path>
            </a:pathLst>
          </a:custGeom>
          <a:solidFill>
            <a:srgbClr val="CCECFF"/>
          </a:solidFill>
          <a:ln w="12699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Relative Humidity</a:t>
            </a:r>
          </a:p>
        </p:txBody>
      </p:sp>
      <p:grpSp>
        <p:nvGrpSpPr>
          <p:cNvPr id="58410" name="Group 1066"/>
          <p:cNvGrpSpPr>
            <a:grpSpLocks/>
          </p:cNvGrpSpPr>
          <p:nvPr/>
        </p:nvGrpSpPr>
        <p:grpSpPr bwMode="auto">
          <a:xfrm>
            <a:off x="458788" y="1816100"/>
            <a:ext cx="7219950" cy="960438"/>
            <a:chOff x="400" y="1155"/>
            <a:chExt cx="4548" cy="605"/>
          </a:xfrm>
        </p:grpSpPr>
        <p:sp>
          <p:nvSpPr>
            <p:cNvPr id="58371" name="AutoShape 1027"/>
            <p:cNvSpPr>
              <a:spLocks noChangeArrowheads="1"/>
            </p:cNvSpPr>
            <p:nvPr/>
          </p:nvSpPr>
          <p:spPr bwMode="auto">
            <a:xfrm>
              <a:off x="1116" y="1159"/>
              <a:ext cx="622" cy="600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18039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4" name="AutoShape 1030"/>
            <p:cNvSpPr>
              <a:spLocks noChangeArrowheads="1"/>
            </p:cNvSpPr>
            <p:nvPr/>
          </p:nvSpPr>
          <p:spPr bwMode="auto">
            <a:xfrm rot="5400000">
              <a:off x="1940" y="1072"/>
              <a:ext cx="180" cy="789"/>
            </a:xfrm>
            <a:prstGeom prst="can">
              <a:avLst>
                <a:gd name="adj" fmla="val 47222"/>
              </a:avLst>
            </a:prstGeom>
            <a:gradFill rotWithShape="0">
              <a:gsLst>
                <a:gs pos="0">
                  <a:schemeClr val="bg2">
                    <a:gamma/>
                    <a:tint val="5764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tint val="57647"/>
                    <a:invGamma/>
                  </a:schemeClr>
                </a:gs>
              </a:gsLst>
              <a:lin ang="5400000" scaled="1"/>
            </a:gradFill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5" name="AutoShape 1031"/>
            <p:cNvSpPr>
              <a:spLocks noChangeArrowheads="1"/>
            </p:cNvSpPr>
            <p:nvPr/>
          </p:nvSpPr>
          <p:spPr bwMode="auto">
            <a:xfrm>
              <a:off x="2167" y="1155"/>
              <a:ext cx="622" cy="600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18039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2" name="AutoShape 1028"/>
            <p:cNvSpPr>
              <a:spLocks noChangeArrowheads="1"/>
            </p:cNvSpPr>
            <p:nvPr/>
          </p:nvSpPr>
          <p:spPr bwMode="auto">
            <a:xfrm>
              <a:off x="446" y="1267"/>
              <a:ext cx="644" cy="455"/>
            </a:xfrm>
            <a:prstGeom prst="rightArrow">
              <a:avLst>
                <a:gd name="adj1" fmla="val 50000"/>
                <a:gd name="adj2" fmla="val 35385"/>
              </a:avLst>
            </a:prstGeom>
            <a:solidFill>
              <a:srgbClr val="FF2D55"/>
            </a:solidFill>
            <a:ln w="12699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7" name="AutoShape 1033"/>
            <p:cNvSpPr>
              <a:spLocks noChangeArrowheads="1"/>
            </p:cNvSpPr>
            <p:nvPr/>
          </p:nvSpPr>
          <p:spPr bwMode="auto">
            <a:xfrm rot="5400000">
              <a:off x="2936" y="1113"/>
              <a:ext cx="180" cy="700"/>
            </a:xfrm>
            <a:prstGeom prst="can">
              <a:avLst>
                <a:gd name="adj" fmla="val 41896"/>
              </a:avLst>
            </a:prstGeom>
            <a:gradFill rotWithShape="0">
              <a:gsLst>
                <a:gs pos="0">
                  <a:schemeClr val="bg2">
                    <a:gamma/>
                    <a:tint val="5764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tint val="57647"/>
                    <a:invGamma/>
                  </a:schemeClr>
                </a:gs>
              </a:gsLst>
              <a:lin ang="5400000" scaled="1"/>
            </a:gradFill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79" name="AutoShape 1035"/>
            <p:cNvSpPr>
              <a:spLocks noChangeArrowheads="1"/>
            </p:cNvSpPr>
            <p:nvPr/>
          </p:nvSpPr>
          <p:spPr bwMode="auto">
            <a:xfrm>
              <a:off x="3263" y="1160"/>
              <a:ext cx="622" cy="600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18039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1" name="AutoShape 1037"/>
            <p:cNvSpPr>
              <a:spLocks noChangeArrowheads="1"/>
            </p:cNvSpPr>
            <p:nvPr/>
          </p:nvSpPr>
          <p:spPr bwMode="auto">
            <a:xfrm rot="5400000">
              <a:off x="4055" y="1120"/>
              <a:ext cx="180" cy="700"/>
            </a:xfrm>
            <a:prstGeom prst="can">
              <a:avLst>
                <a:gd name="adj" fmla="val 41896"/>
              </a:avLst>
            </a:prstGeom>
            <a:gradFill rotWithShape="0">
              <a:gsLst>
                <a:gs pos="0">
                  <a:schemeClr val="bg2">
                    <a:gamma/>
                    <a:tint val="57647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tint val="57647"/>
                    <a:invGamma/>
                  </a:schemeClr>
                </a:gs>
              </a:gsLst>
              <a:lin ang="5400000" scaled="1"/>
            </a:gradFill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2" name="AutoShape 1038"/>
            <p:cNvSpPr>
              <a:spLocks noChangeArrowheads="1"/>
            </p:cNvSpPr>
            <p:nvPr/>
          </p:nvSpPr>
          <p:spPr bwMode="auto">
            <a:xfrm>
              <a:off x="4326" y="1158"/>
              <a:ext cx="622" cy="60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4" name="Text Box 1040"/>
            <p:cNvSpPr txBox="1">
              <a:spLocks noChangeArrowheads="1"/>
            </p:cNvSpPr>
            <p:nvPr/>
          </p:nvSpPr>
          <p:spPr bwMode="auto">
            <a:xfrm>
              <a:off x="400" y="1396"/>
              <a:ext cx="702" cy="192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 b="1"/>
                <a:t>Compressor</a:t>
              </a:r>
              <a:endParaRPr lang="en-US"/>
            </a:p>
          </p:txBody>
        </p:sp>
      </p:grpSp>
      <p:grpSp>
        <p:nvGrpSpPr>
          <p:cNvPr id="58409" name="Group 1065"/>
          <p:cNvGrpSpPr>
            <a:grpSpLocks/>
          </p:cNvGrpSpPr>
          <p:nvPr/>
        </p:nvGrpSpPr>
        <p:grpSpPr bwMode="auto">
          <a:xfrm>
            <a:off x="1055688" y="2819400"/>
            <a:ext cx="1963737" cy="1925638"/>
            <a:chOff x="776" y="1787"/>
            <a:chExt cx="1237" cy="1213"/>
          </a:xfrm>
        </p:grpSpPr>
        <p:sp>
          <p:nvSpPr>
            <p:cNvPr id="58373" name="Text Box 1029"/>
            <p:cNvSpPr txBox="1">
              <a:spLocks noChangeArrowheads="1"/>
            </p:cNvSpPr>
            <p:nvPr/>
          </p:nvSpPr>
          <p:spPr bwMode="auto">
            <a:xfrm>
              <a:off x="776" y="1787"/>
              <a:ext cx="1237" cy="404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1600"/>
                <a:t> </a:t>
              </a:r>
              <a:r>
                <a:rPr lang="en-US" sz="1800"/>
                <a:t>1 ft</a:t>
              </a:r>
              <a:r>
                <a:rPr lang="en-US" sz="1800" baseline="30000"/>
                <a:t>3</a:t>
              </a:r>
              <a:r>
                <a:rPr lang="en-US" sz="1800"/>
                <a:t> @100 psig</a:t>
              </a:r>
            </a:p>
            <a:p>
              <a:r>
                <a:rPr lang="en-US" sz="1800"/>
                <a:t>195</a:t>
              </a:r>
              <a:r>
                <a:rPr lang="en-US" sz="1800" baseline="30000"/>
                <a:t>0</a:t>
              </a:r>
              <a:r>
                <a:rPr lang="en-US" sz="1800"/>
                <a:t> F</a:t>
              </a:r>
              <a:r>
                <a:rPr lang="en-US" sz="2000"/>
                <a:t> </a:t>
              </a:r>
              <a:endParaRPr lang="en-US" sz="1400"/>
            </a:p>
          </p:txBody>
        </p:sp>
        <p:sp>
          <p:nvSpPr>
            <p:cNvPr id="58385" name="Text Box 1041"/>
            <p:cNvSpPr txBox="1">
              <a:spLocks noChangeArrowheads="1"/>
            </p:cNvSpPr>
            <p:nvPr/>
          </p:nvSpPr>
          <p:spPr bwMode="auto">
            <a:xfrm>
              <a:off x="890" y="2193"/>
              <a:ext cx="967" cy="807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/>
                <a:t>100% RH</a:t>
              </a:r>
            </a:p>
            <a:p>
              <a:r>
                <a:rPr lang="en-US" sz="2000"/>
                <a:t>57.1</a:t>
              </a:r>
            </a:p>
            <a:p>
              <a:r>
                <a:rPr lang="en-US" sz="2000"/>
                <a:t>grams of H</a:t>
              </a:r>
              <a:r>
                <a:rPr lang="en-US" sz="2000" baseline="-25000"/>
                <a:t>2</a:t>
              </a:r>
              <a:r>
                <a:rPr lang="en-US" sz="2000"/>
                <a:t>0</a:t>
              </a:r>
              <a:endParaRPr lang="en-US" sz="1800"/>
            </a:p>
            <a:p>
              <a:endParaRPr lang="en-US" sz="1800"/>
            </a:p>
          </p:txBody>
        </p:sp>
      </p:grpSp>
      <p:grpSp>
        <p:nvGrpSpPr>
          <p:cNvPr id="58408" name="Group 1064"/>
          <p:cNvGrpSpPr>
            <a:grpSpLocks/>
          </p:cNvGrpSpPr>
          <p:nvPr/>
        </p:nvGrpSpPr>
        <p:grpSpPr bwMode="auto">
          <a:xfrm>
            <a:off x="2995613" y="2765425"/>
            <a:ext cx="1728787" cy="1706563"/>
            <a:chOff x="1998" y="1753"/>
            <a:chExt cx="1089" cy="1075"/>
          </a:xfrm>
        </p:grpSpPr>
        <p:sp>
          <p:nvSpPr>
            <p:cNvPr id="58376" name="Text Box 1032"/>
            <p:cNvSpPr txBox="1">
              <a:spLocks noChangeArrowheads="1"/>
            </p:cNvSpPr>
            <p:nvPr/>
          </p:nvSpPr>
          <p:spPr bwMode="auto">
            <a:xfrm>
              <a:off x="1998" y="1753"/>
              <a:ext cx="1089" cy="423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 </a:t>
              </a:r>
              <a:r>
                <a:rPr lang="en-US" sz="1800"/>
                <a:t>1 ft</a:t>
              </a:r>
              <a:r>
                <a:rPr lang="en-US" sz="1800" baseline="30000"/>
                <a:t>3</a:t>
              </a:r>
              <a:r>
                <a:rPr lang="en-US" sz="1800"/>
                <a:t> @100 psig </a:t>
              </a:r>
            </a:p>
            <a:p>
              <a:r>
                <a:rPr lang="en-US" sz="1800"/>
                <a:t>77</a:t>
              </a:r>
              <a:r>
                <a:rPr lang="en-US" sz="1800" baseline="30000"/>
                <a:t>0</a:t>
              </a:r>
              <a:r>
                <a:rPr lang="en-US" sz="1800"/>
                <a:t> F</a:t>
              </a:r>
              <a:r>
                <a:rPr lang="en-US" sz="2000"/>
                <a:t> </a:t>
              </a:r>
            </a:p>
          </p:txBody>
        </p:sp>
        <p:sp>
          <p:nvSpPr>
            <p:cNvPr id="58387" name="Text Box 1043"/>
            <p:cNvSpPr txBox="1">
              <a:spLocks noChangeArrowheads="1"/>
            </p:cNvSpPr>
            <p:nvPr/>
          </p:nvSpPr>
          <p:spPr bwMode="auto">
            <a:xfrm>
              <a:off x="2002" y="2194"/>
              <a:ext cx="1003" cy="634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/>
                <a:t>100% RH</a:t>
              </a:r>
            </a:p>
            <a:p>
              <a:r>
                <a:rPr lang="en-US" sz="2000"/>
                <a:t>.73</a:t>
              </a:r>
            </a:p>
            <a:p>
              <a:r>
                <a:rPr lang="en-US" sz="2000"/>
                <a:t>grams of H</a:t>
              </a:r>
              <a:r>
                <a:rPr lang="en-US" sz="2000" baseline="-25000"/>
                <a:t>2</a:t>
              </a:r>
              <a:r>
                <a:rPr lang="en-US" sz="2000"/>
                <a:t>0</a:t>
              </a:r>
              <a:r>
                <a:rPr lang="en-US" sz="1800"/>
                <a:t> </a:t>
              </a:r>
            </a:p>
          </p:txBody>
        </p:sp>
      </p:grpSp>
      <p:grpSp>
        <p:nvGrpSpPr>
          <p:cNvPr id="58405" name="Group 1061"/>
          <p:cNvGrpSpPr>
            <a:grpSpLocks/>
          </p:cNvGrpSpPr>
          <p:nvPr/>
        </p:nvGrpSpPr>
        <p:grpSpPr bwMode="auto">
          <a:xfrm>
            <a:off x="4684713" y="2749550"/>
            <a:ext cx="1735137" cy="1722438"/>
            <a:chOff x="3062" y="1743"/>
            <a:chExt cx="1093" cy="1085"/>
          </a:xfrm>
        </p:grpSpPr>
        <p:sp>
          <p:nvSpPr>
            <p:cNvPr id="58380" name="Text Box 1036"/>
            <p:cNvSpPr txBox="1">
              <a:spLocks noChangeArrowheads="1"/>
            </p:cNvSpPr>
            <p:nvPr/>
          </p:nvSpPr>
          <p:spPr bwMode="auto">
            <a:xfrm>
              <a:off x="3062" y="1743"/>
              <a:ext cx="1093" cy="423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/>
                <a:t> 1 ft</a:t>
              </a:r>
              <a:r>
                <a:rPr lang="en-US" sz="1800" baseline="30000"/>
                <a:t>3</a:t>
              </a:r>
              <a:r>
                <a:rPr lang="en-US" sz="1800"/>
                <a:t> @100 psig </a:t>
              </a:r>
            </a:p>
            <a:p>
              <a:r>
                <a:rPr lang="en-US" sz="1800" b="1"/>
                <a:t>-20</a:t>
              </a:r>
              <a:r>
                <a:rPr lang="en-US" sz="1800" b="1" baseline="30000"/>
                <a:t>0</a:t>
              </a:r>
              <a:r>
                <a:rPr lang="en-US" sz="1800" b="1"/>
                <a:t> F</a:t>
              </a:r>
              <a:r>
                <a:rPr lang="en-US" sz="2000"/>
                <a:t> </a:t>
              </a:r>
            </a:p>
          </p:txBody>
        </p:sp>
        <p:sp>
          <p:nvSpPr>
            <p:cNvPr id="58389" name="Text Box 1045"/>
            <p:cNvSpPr txBox="1">
              <a:spLocks noChangeArrowheads="1"/>
            </p:cNvSpPr>
            <p:nvPr/>
          </p:nvSpPr>
          <p:spPr bwMode="auto">
            <a:xfrm>
              <a:off x="3091" y="2194"/>
              <a:ext cx="967" cy="634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/>
                <a:t>100% RH</a:t>
              </a:r>
            </a:p>
            <a:p>
              <a:r>
                <a:rPr lang="en-US" sz="2000"/>
                <a:t>.01</a:t>
              </a:r>
            </a:p>
            <a:p>
              <a:r>
                <a:rPr lang="en-US" sz="2000"/>
                <a:t>grams of H</a:t>
              </a:r>
              <a:r>
                <a:rPr lang="en-US" sz="2000" baseline="-25000"/>
                <a:t>2</a:t>
              </a:r>
              <a:r>
                <a:rPr lang="en-US" sz="2000"/>
                <a:t>0</a:t>
              </a:r>
              <a:endParaRPr lang="en-US" sz="1800"/>
            </a:p>
          </p:txBody>
        </p:sp>
      </p:grpSp>
      <p:grpSp>
        <p:nvGrpSpPr>
          <p:cNvPr id="58407" name="Group 1063"/>
          <p:cNvGrpSpPr>
            <a:grpSpLocks/>
          </p:cNvGrpSpPr>
          <p:nvPr/>
        </p:nvGrpSpPr>
        <p:grpSpPr bwMode="auto">
          <a:xfrm>
            <a:off x="6362700" y="2767013"/>
            <a:ext cx="1728788" cy="1703387"/>
            <a:chOff x="4097" y="1754"/>
            <a:chExt cx="1089" cy="1073"/>
          </a:xfrm>
        </p:grpSpPr>
        <p:sp>
          <p:nvSpPr>
            <p:cNvPr id="58383" name="Text Box 1039"/>
            <p:cNvSpPr txBox="1">
              <a:spLocks noChangeArrowheads="1"/>
            </p:cNvSpPr>
            <p:nvPr/>
          </p:nvSpPr>
          <p:spPr bwMode="auto">
            <a:xfrm>
              <a:off x="4097" y="1754"/>
              <a:ext cx="1089" cy="423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 </a:t>
              </a:r>
              <a:r>
                <a:rPr lang="en-US" sz="1800"/>
                <a:t>1 ft</a:t>
              </a:r>
              <a:r>
                <a:rPr lang="en-US" sz="1800" baseline="30000"/>
                <a:t>3</a:t>
              </a:r>
              <a:r>
                <a:rPr lang="en-US" sz="1800"/>
                <a:t> @100 psig </a:t>
              </a:r>
            </a:p>
            <a:p>
              <a:r>
                <a:rPr lang="en-US" sz="1800"/>
                <a:t>77</a:t>
              </a:r>
              <a:r>
                <a:rPr lang="en-US" sz="1800" baseline="30000"/>
                <a:t>0</a:t>
              </a:r>
              <a:r>
                <a:rPr lang="en-US" sz="1800"/>
                <a:t> F</a:t>
              </a:r>
              <a:r>
                <a:rPr lang="en-US" sz="2000"/>
                <a:t> </a:t>
              </a:r>
            </a:p>
          </p:txBody>
        </p:sp>
        <p:sp>
          <p:nvSpPr>
            <p:cNvPr id="58390" name="Text Box 1046"/>
            <p:cNvSpPr txBox="1">
              <a:spLocks noChangeArrowheads="1"/>
            </p:cNvSpPr>
            <p:nvPr/>
          </p:nvSpPr>
          <p:spPr bwMode="auto">
            <a:xfrm>
              <a:off x="4145" y="2193"/>
              <a:ext cx="967" cy="634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/>
                <a:t>0.15% RH</a:t>
              </a:r>
              <a:endParaRPr lang="en-US" sz="2000"/>
            </a:p>
            <a:p>
              <a:r>
                <a:rPr lang="en-US" sz="2000"/>
                <a:t>.01</a:t>
              </a:r>
            </a:p>
            <a:p>
              <a:r>
                <a:rPr lang="en-US" sz="2000"/>
                <a:t>grams of H</a:t>
              </a:r>
              <a:r>
                <a:rPr lang="en-US" sz="2000" baseline="-25000"/>
                <a:t>2</a:t>
              </a:r>
              <a:r>
                <a:rPr lang="en-US" sz="2000"/>
                <a:t>0</a:t>
              </a:r>
              <a:endParaRPr lang="en-US" sz="1800"/>
            </a:p>
          </p:txBody>
        </p:sp>
      </p:grpSp>
      <p:grpSp>
        <p:nvGrpSpPr>
          <p:cNvPr id="58404" name="Group 1060"/>
          <p:cNvGrpSpPr>
            <a:grpSpLocks/>
          </p:cNvGrpSpPr>
          <p:nvPr/>
        </p:nvGrpSpPr>
        <p:grpSpPr bwMode="auto">
          <a:xfrm>
            <a:off x="2960688" y="4481513"/>
            <a:ext cx="1535112" cy="1790700"/>
            <a:chOff x="1976" y="2834"/>
            <a:chExt cx="967" cy="1128"/>
          </a:xfrm>
        </p:grpSpPr>
        <p:sp>
          <p:nvSpPr>
            <p:cNvPr id="58393" name="AutoShape 1049"/>
            <p:cNvSpPr>
              <a:spLocks noChangeArrowheads="1"/>
            </p:cNvSpPr>
            <p:nvPr/>
          </p:nvSpPr>
          <p:spPr bwMode="auto">
            <a:xfrm rot="5400000">
              <a:off x="2134" y="2955"/>
              <a:ext cx="688" cy="44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699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4" name="Text Box 1050"/>
            <p:cNvSpPr txBox="1">
              <a:spLocks noChangeArrowheads="1"/>
            </p:cNvSpPr>
            <p:nvPr/>
          </p:nvSpPr>
          <p:spPr bwMode="auto">
            <a:xfrm>
              <a:off x="1976" y="3520"/>
              <a:ext cx="967" cy="442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/>
                <a:t>56.37</a:t>
              </a:r>
              <a:endParaRPr lang="en-US" sz="2000"/>
            </a:p>
            <a:p>
              <a:r>
                <a:rPr lang="en-US" sz="2000"/>
                <a:t>grams of H</a:t>
              </a:r>
              <a:r>
                <a:rPr lang="en-US" sz="2000" baseline="-25000"/>
                <a:t>2</a:t>
              </a:r>
              <a:r>
                <a:rPr lang="en-US" sz="2000"/>
                <a:t>0</a:t>
              </a:r>
            </a:p>
          </p:txBody>
        </p:sp>
      </p:grpSp>
      <p:grpSp>
        <p:nvGrpSpPr>
          <p:cNvPr id="58406" name="Group 1062"/>
          <p:cNvGrpSpPr>
            <a:grpSpLocks/>
          </p:cNvGrpSpPr>
          <p:nvPr/>
        </p:nvGrpSpPr>
        <p:grpSpPr bwMode="auto">
          <a:xfrm>
            <a:off x="4729163" y="4475163"/>
            <a:ext cx="1535112" cy="1790700"/>
            <a:chOff x="3006" y="2830"/>
            <a:chExt cx="967" cy="1128"/>
          </a:xfrm>
        </p:grpSpPr>
        <p:sp>
          <p:nvSpPr>
            <p:cNvPr id="58398" name="AutoShape 1054"/>
            <p:cNvSpPr>
              <a:spLocks noChangeArrowheads="1"/>
            </p:cNvSpPr>
            <p:nvPr/>
          </p:nvSpPr>
          <p:spPr bwMode="auto">
            <a:xfrm rot="5400000">
              <a:off x="3164" y="2951"/>
              <a:ext cx="688" cy="44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699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9" name="Text Box 1055"/>
            <p:cNvSpPr txBox="1">
              <a:spLocks noChangeArrowheads="1"/>
            </p:cNvSpPr>
            <p:nvPr/>
          </p:nvSpPr>
          <p:spPr bwMode="auto">
            <a:xfrm>
              <a:off x="3006" y="3516"/>
              <a:ext cx="967" cy="442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/>
                <a:t>.72</a:t>
              </a:r>
              <a:endParaRPr lang="en-US" sz="2000"/>
            </a:p>
            <a:p>
              <a:r>
                <a:rPr lang="en-US" sz="2000"/>
                <a:t>grams of H</a:t>
              </a:r>
              <a:r>
                <a:rPr lang="en-US" sz="2000" baseline="-25000"/>
                <a:t>2</a:t>
              </a:r>
              <a:r>
                <a:rPr lang="en-US" sz="2000"/>
                <a:t>0</a:t>
              </a:r>
            </a:p>
          </p:txBody>
        </p:sp>
      </p:grpSp>
      <p:sp>
        <p:nvSpPr>
          <p:cNvPr id="58411" name="AutoShape 1067"/>
          <p:cNvSpPr>
            <a:spLocks noChangeArrowheads="1"/>
          </p:cNvSpPr>
          <p:nvPr/>
        </p:nvSpPr>
        <p:spPr bwMode="auto">
          <a:xfrm>
            <a:off x="7585075" y="1939925"/>
            <a:ext cx="917575" cy="723900"/>
          </a:xfrm>
          <a:prstGeom prst="rightArrow">
            <a:avLst>
              <a:gd name="adj1" fmla="val 50000"/>
              <a:gd name="adj2" fmla="val 31689"/>
            </a:avLst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21" name="Text Box 1077"/>
          <p:cNvSpPr txBox="1">
            <a:spLocks noChangeArrowheads="1"/>
          </p:cNvSpPr>
          <p:nvPr/>
        </p:nvSpPr>
        <p:spPr bwMode="auto">
          <a:xfrm>
            <a:off x="4829175" y="1528763"/>
            <a:ext cx="1443038" cy="304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Adsorbtion Dryer</a:t>
            </a:r>
            <a:endParaRPr lang="en-US"/>
          </a:p>
        </p:txBody>
      </p:sp>
      <p:sp>
        <p:nvSpPr>
          <p:cNvPr id="58422" name="Text Box 1078"/>
          <p:cNvSpPr txBox="1">
            <a:spLocks noChangeArrowheads="1"/>
          </p:cNvSpPr>
          <p:nvPr/>
        </p:nvSpPr>
        <p:spPr bwMode="auto">
          <a:xfrm>
            <a:off x="614363" y="5180013"/>
            <a:ext cx="184150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n-US"/>
          </a:p>
        </p:txBody>
      </p:sp>
      <p:sp>
        <p:nvSpPr>
          <p:cNvPr id="58423" name="Text Box 1079"/>
          <p:cNvSpPr txBox="1">
            <a:spLocks noChangeArrowheads="1"/>
          </p:cNvSpPr>
          <p:nvPr/>
        </p:nvSpPr>
        <p:spPr bwMode="auto">
          <a:xfrm>
            <a:off x="1562100" y="1539875"/>
            <a:ext cx="1044575" cy="51752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Compressor</a:t>
            </a:r>
          </a:p>
          <a:p>
            <a:r>
              <a:rPr lang="en-US" sz="1400"/>
              <a:t>Exit</a:t>
            </a:r>
            <a:endParaRPr lang="en-US"/>
          </a:p>
        </p:txBody>
      </p:sp>
      <p:sp>
        <p:nvSpPr>
          <p:cNvPr id="58424" name="Text Box 1080"/>
          <p:cNvSpPr txBox="1">
            <a:spLocks noChangeArrowheads="1"/>
          </p:cNvSpPr>
          <p:nvPr/>
        </p:nvSpPr>
        <p:spPr bwMode="auto">
          <a:xfrm>
            <a:off x="1266825" y="5868988"/>
            <a:ext cx="184150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n-US"/>
          </a:p>
        </p:txBody>
      </p:sp>
      <p:sp>
        <p:nvSpPr>
          <p:cNvPr id="58425" name="Text Box 1081"/>
          <p:cNvSpPr txBox="1">
            <a:spLocks noChangeArrowheads="1"/>
          </p:cNvSpPr>
          <p:nvPr/>
        </p:nvSpPr>
        <p:spPr bwMode="auto">
          <a:xfrm>
            <a:off x="3300413" y="1522413"/>
            <a:ext cx="920750" cy="51752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Reservoir </a:t>
            </a:r>
          </a:p>
          <a:p>
            <a:r>
              <a:rPr lang="en-US" sz="1400"/>
              <a:t>Tank</a:t>
            </a:r>
            <a:endParaRPr lang="en-US"/>
          </a:p>
        </p:txBody>
      </p:sp>
      <p:sp>
        <p:nvSpPr>
          <p:cNvPr id="58426" name="Text Box 1082"/>
          <p:cNvSpPr txBox="1">
            <a:spLocks noChangeArrowheads="1"/>
          </p:cNvSpPr>
          <p:nvPr/>
        </p:nvSpPr>
        <p:spPr bwMode="auto">
          <a:xfrm>
            <a:off x="331788" y="5427663"/>
            <a:ext cx="184150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endParaRPr lang="en-US"/>
          </a:p>
        </p:txBody>
      </p:sp>
      <p:sp>
        <p:nvSpPr>
          <p:cNvPr id="58427" name="Text Box 1083"/>
          <p:cNvSpPr txBox="1">
            <a:spLocks noChangeArrowheads="1"/>
          </p:cNvSpPr>
          <p:nvPr/>
        </p:nvSpPr>
        <p:spPr bwMode="auto">
          <a:xfrm>
            <a:off x="6867525" y="1557338"/>
            <a:ext cx="731838" cy="51752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Airline </a:t>
            </a:r>
          </a:p>
          <a:p>
            <a:r>
              <a:rPr lang="en-US" sz="1400"/>
              <a:t>Drop</a:t>
            </a:r>
            <a:endParaRPr lang="en-US"/>
          </a:p>
        </p:txBody>
      </p:sp>
      <p:sp>
        <p:nvSpPr>
          <p:cNvPr id="58428" name="Rectangle 1084"/>
          <p:cNvSpPr>
            <a:spLocks noChangeArrowheads="1"/>
          </p:cNvSpPr>
          <p:nvPr/>
        </p:nvSpPr>
        <p:spPr bwMode="auto">
          <a:xfrm>
            <a:off x="1181100" y="2805113"/>
            <a:ext cx="1693863" cy="1674812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29" name="Rectangle 1085"/>
          <p:cNvSpPr>
            <a:spLocks noChangeArrowheads="1"/>
          </p:cNvSpPr>
          <p:nvPr/>
        </p:nvSpPr>
        <p:spPr bwMode="auto">
          <a:xfrm>
            <a:off x="2940050" y="2798763"/>
            <a:ext cx="1693863" cy="1674812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30" name="Rectangle 1086"/>
          <p:cNvSpPr>
            <a:spLocks noChangeArrowheads="1"/>
          </p:cNvSpPr>
          <p:nvPr/>
        </p:nvSpPr>
        <p:spPr bwMode="auto">
          <a:xfrm>
            <a:off x="4692650" y="2805113"/>
            <a:ext cx="1693863" cy="1674812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31" name="Rectangle 1087"/>
          <p:cNvSpPr>
            <a:spLocks noChangeArrowheads="1"/>
          </p:cNvSpPr>
          <p:nvPr/>
        </p:nvSpPr>
        <p:spPr bwMode="auto">
          <a:xfrm>
            <a:off x="6454775" y="2805113"/>
            <a:ext cx="1693863" cy="1674812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4AA6-147D-4B20-A9B6-9562AD2A62FD}" type="slidenum">
              <a:rPr lang="en-US"/>
              <a:pPr/>
              <a:t>12</a:t>
            </a:fld>
            <a:endParaRPr lang="en-US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8863" y="750888"/>
            <a:ext cx="4471987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noFill/>
          <a:ln/>
        </p:spPr>
        <p:txBody>
          <a:bodyPr/>
          <a:lstStyle/>
          <a:p>
            <a:r>
              <a:rPr lang="en-US" u="sng"/>
              <a:t>Air Mains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399213" y="5334000"/>
            <a:ext cx="129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/>
              <a:t>Ring Main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762000" y="1905000"/>
            <a:ext cx="160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/>
              <a:t>Dead-End Main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8223-A1E9-4E3B-8C1A-E74CE4CAA795}" type="slidenum">
              <a:rPr lang="en-US"/>
              <a:pPr/>
              <a:t>13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Pressure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114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>
                <a:latin typeface="Helvetica" pitchFamily="34" charset="0"/>
              </a:rPr>
              <a:t>It should be noted that the SI unit of pressure is the </a:t>
            </a:r>
            <a:r>
              <a:rPr lang="en-US" sz="2400" b="1">
                <a:latin typeface="Helvetica" pitchFamily="34" charset="0"/>
              </a:rPr>
              <a:t>Pascal (Pa)</a:t>
            </a:r>
            <a:endParaRPr lang="en-US" sz="2400">
              <a:latin typeface="Helvetica" pitchFamily="34" charset="0"/>
            </a:endParaRPr>
          </a:p>
          <a:p>
            <a:pPr algn="just"/>
            <a:r>
              <a:rPr lang="en-US" sz="2400">
                <a:latin typeface="Helvetica" pitchFamily="34" charset="0"/>
              </a:rPr>
              <a:t>	1 Pa = 1 N/m</a:t>
            </a:r>
            <a:r>
              <a:rPr lang="en-US" sz="2400" baseline="30000">
                <a:latin typeface="Helvetica" pitchFamily="34" charset="0"/>
              </a:rPr>
              <a:t>2</a:t>
            </a:r>
            <a:r>
              <a:rPr lang="en-US" sz="2400">
                <a:latin typeface="Helvetica" pitchFamily="34" charset="0"/>
              </a:rPr>
              <a:t> (Newton per square meter)</a:t>
            </a:r>
          </a:p>
          <a:p>
            <a:pPr>
              <a:spcBef>
                <a:spcPts val="600"/>
              </a:spcBef>
            </a:pPr>
            <a:r>
              <a:rPr lang="en-US" sz="2400">
                <a:latin typeface="Helvetica" pitchFamily="34" charset="0"/>
              </a:rPr>
              <a:t>This unit is extremely small and so, to avoid huge numbers in practice, an agreement has been made to use the bar as a unit of 100,000 Pa.</a:t>
            </a:r>
          </a:p>
          <a:p>
            <a:pPr algn="ctr">
              <a:spcBef>
                <a:spcPts val="600"/>
              </a:spcBef>
            </a:pPr>
            <a:r>
              <a:rPr lang="en-US" sz="2400" b="1">
                <a:latin typeface="Helvetica" pitchFamily="34" charset="0"/>
              </a:rPr>
              <a:t>100,000 Pa = 100 kPa = 1 bar</a:t>
            </a:r>
          </a:p>
          <a:p>
            <a:pPr algn="ctr">
              <a:spcBef>
                <a:spcPts val="600"/>
              </a:spcBef>
            </a:pPr>
            <a:endParaRPr lang="en-US" sz="2400">
              <a:latin typeface="Helvetica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2400">
                <a:latin typeface="Helvetica" pitchFamily="34" charset="0"/>
              </a:rPr>
              <a:t>Atmospheric Pressure</a:t>
            </a:r>
          </a:p>
          <a:p>
            <a:pPr algn="ctr">
              <a:spcBef>
                <a:spcPts val="600"/>
              </a:spcBef>
            </a:pPr>
            <a:r>
              <a:rPr lang="en-US" sz="2400">
                <a:latin typeface="Helvetica" pitchFamily="34" charset="0"/>
              </a:rPr>
              <a:t>=14.696 psi =1.01325 bar =1.03323 kgf/cm</a:t>
            </a:r>
            <a:r>
              <a:rPr lang="en-US" sz="2400" baseline="30000">
                <a:latin typeface="Helvetica" pitchFamily="34" charset="0"/>
              </a:rPr>
              <a:t>2</a:t>
            </a:r>
            <a:r>
              <a:rPr lang="en-US" sz="2400">
                <a:latin typeface="Helvetica" pitchFamily="34" charset="0"/>
              </a:rPr>
              <a:t>.</a:t>
            </a:r>
          </a:p>
          <a:p>
            <a:pPr>
              <a:spcBef>
                <a:spcPts val="600"/>
              </a:spcBef>
            </a:pPr>
            <a:endParaRPr lang="en-US">
              <a:latin typeface="Helvetica" pitchFamily="34" charset="0"/>
            </a:endParaRPr>
          </a:p>
          <a:p>
            <a:endParaRPr lang="en-US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8763000" y="6400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34396-69D1-468A-BA21-F4D0BB4DF250}" type="slidenum">
              <a:rPr lang="en-US"/>
              <a:pPr/>
              <a:t>14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Isothermic change (Boyle’s Law)</a:t>
            </a:r>
            <a:br>
              <a:rPr lang="en-US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with constant temperature, the pressure of a given mass of gas is inversely proportional to its volume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P1 x V1 = P2 x V2</a:t>
            </a:r>
          </a:p>
          <a:p>
            <a:endParaRPr lang="en-US"/>
          </a:p>
          <a:p>
            <a:r>
              <a:rPr lang="en-US"/>
              <a:t>P2 = </a:t>
            </a:r>
            <a:r>
              <a:rPr lang="en-US" u="sng"/>
              <a:t>P1 x V1</a:t>
            </a:r>
            <a:r>
              <a:rPr lang="en-US"/>
              <a:t>		        V2</a:t>
            </a:r>
          </a:p>
          <a:p>
            <a:endParaRPr lang="en-US"/>
          </a:p>
          <a:p>
            <a:r>
              <a:rPr lang="en-US"/>
              <a:t>V2 = </a:t>
            </a:r>
            <a:r>
              <a:rPr lang="en-US" u="sng"/>
              <a:t>P1 x V1</a:t>
            </a:r>
            <a:r>
              <a:rPr lang="en-US"/>
              <a:t>		       P2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i="1"/>
              <a:t>Example P2 = ?</a:t>
            </a:r>
          </a:p>
          <a:p>
            <a:r>
              <a:rPr lang="en-US" sz="2400" i="1"/>
              <a:t>P1 = Pa (1.013bar)</a:t>
            </a:r>
          </a:p>
          <a:p>
            <a:r>
              <a:rPr lang="en-US" sz="2400" i="1"/>
              <a:t>V1 = 1m³</a:t>
            </a:r>
          </a:p>
          <a:p>
            <a:r>
              <a:rPr lang="en-US" sz="2400" i="1"/>
              <a:t>V2 = .5m³</a:t>
            </a:r>
          </a:p>
          <a:p>
            <a:endParaRPr lang="en-US" sz="2400" i="1"/>
          </a:p>
          <a:p>
            <a:r>
              <a:rPr lang="en-US" sz="2400" b="1" i="1"/>
              <a:t>P2 = </a:t>
            </a:r>
            <a:r>
              <a:rPr lang="en-US" sz="2400" b="1" i="1" u="sng"/>
              <a:t>1.013 x 1</a:t>
            </a:r>
            <a:r>
              <a:rPr lang="en-US" sz="2400" b="1" i="1"/>
              <a:t>		     .5</a:t>
            </a:r>
          </a:p>
          <a:p>
            <a:r>
              <a:rPr lang="en-US" sz="2400" b="1" i="1"/>
              <a:t>=  2.026 bar</a:t>
            </a:r>
          </a:p>
          <a:p>
            <a:endParaRPr lang="en-US" sz="2400" b="1" i="1"/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8763000" y="6324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756C-14F7-42AF-839C-F931DB60A052}" type="slidenum">
              <a:rPr lang="en-US"/>
              <a:pPr/>
              <a:t>15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9779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b="1">
                <a:latin typeface="Helvetica" pitchFamily="34" charset="0"/>
              </a:rPr>
              <a:t>Isobaric change </a:t>
            </a:r>
            <a:r>
              <a:rPr lang="en-US" b="1" i="1">
                <a:latin typeface="Helvetica" pitchFamily="34" charset="0"/>
              </a:rPr>
              <a:t>(Charles Law)</a:t>
            </a:r>
            <a:br>
              <a:rPr lang="en-US" b="1" i="1">
                <a:latin typeface="Helvetica" pitchFamily="34" charset="0"/>
              </a:rPr>
            </a:br>
            <a:r>
              <a:rPr lang="en-US">
                <a:solidFill>
                  <a:schemeClr val="tx1"/>
                </a:solidFill>
              </a:rPr>
              <a:t>…</a:t>
            </a:r>
            <a:r>
              <a:rPr lang="en-US" sz="2000">
                <a:solidFill>
                  <a:schemeClr val="tx1"/>
                </a:solidFill>
              </a:rPr>
              <a:t>at constant pressure, a given mass of gas increases in volume by  </a:t>
            </a:r>
            <a:r>
              <a:rPr lang="en-US" sz="2000" u="sng">
                <a:solidFill>
                  <a:schemeClr val="tx1"/>
                </a:solidFill>
              </a:rPr>
              <a:t>  1  </a:t>
            </a:r>
            <a:r>
              <a:rPr lang="en-US" sz="2000">
                <a:solidFill>
                  <a:schemeClr val="tx1"/>
                </a:solidFill>
              </a:rPr>
              <a:t>  of its volume for every degree C in temperature rise.		        273 </a:t>
            </a:r>
            <a:r>
              <a:rPr lang="en-US" sz="2000" b="1" i="1">
                <a:latin typeface="Helvetica" pitchFamily="34" charset="0"/>
              </a:rPr>
              <a:t/>
            </a:r>
            <a:br>
              <a:rPr lang="en-US" sz="2000" b="1" i="1">
                <a:latin typeface="Helvetica" pitchFamily="34" charset="0"/>
              </a:rPr>
            </a:br>
            <a:r>
              <a:rPr lang="en-US" b="1" i="1">
                <a:latin typeface="Helvetica" pitchFamily="34" charset="0"/>
              </a:rPr>
              <a:t>	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81200"/>
            <a:ext cx="3810000" cy="4114800"/>
          </a:xfrm>
        </p:spPr>
        <p:txBody>
          <a:bodyPr/>
          <a:lstStyle/>
          <a:p>
            <a:r>
              <a:rPr lang="en-US" u="sng"/>
              <a:t>V1</a:t>
            </a:r>
            <a:r>
              <a:rPr lang="en-US"/>
              <a:t>  =   </a:t>
            </a:r>
            <a:r>
              <a:rPr lang="en-US" u="sng"/>
              <a:t>T1	</a:t>
            </a:r>
            <a:r>
              <a:rPr lang="en-US"/>
              <a:t>	</a:t>
            </a:r>
          </a:p>
          <a:p>
            <a:pPr>
              <a:lnSpc>
                <a:spcPct val="70000"/>
              </a:lnSpc>
            </a:pPr>
            <a:r>
              <a:rPr lang="en-US"/>
              <a:t>V2	      T2</a:t>
            </a:r>
          </a:p>
          <a:p>
            <a:pPr>
              <a:lnSpc>
                <a:spcPct val="7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V2 = </a:t>
            </a:r>
            <a:r>
              <a:rPr lang="en-US" u="sng"/>
              <a:t>V1 x T2</a:t>
            </a:r>
            <a:r>
              <a:rPr lang="en-US"/>
              <a:t>		      T1</a:t>
            </a:r>
          </a:p>
          <a:p>
            <a:pPr>
              <a:lnSpc>
                <a:spcPct val="80000"/>
              </a:lnSpc>
            </a:pPr>
            <a:r>
              <a:rPr lang="en-US"/>
              <a:t>T2 = </a:t>
            </a:r>
            <a:r>
              <a:rPr lang="en-US" u="sng"/>
              <a:t>T1 x V2</a:t>
            </a:r>
            <a:r>
              <a:rPr lang="en-US"/>
              <a:t>		      V1</a:t>
            </a:r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endParaRPr 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i="1"/>
              <a:t>Example V2 = ?</a:t>
            </a:r>
          </a:p>
          <a:p>
            <a:r>
              <a:rPr lang="en-US" sz="2400" i="1"/>
              <a:t>V1 = 2m³</a:t>
            </a:r>
          </a:p>
          <a:p>
            <a:r>
              <a:rPr lang="en-US" sz="2400" i="1"/>
              <a:t>T1 = 273°K   (0°C)</a:t>
            </a:r>
          </a:p>
          <a:p>
            <a:r>
              <a:rPr lang="en-US" sz="2400" i="1"/>
              <a:t>T2 = 303°K  (30°C)</a:t>
            </a:r>
          </a:p>
          <a:p>
            <a:endParaRPr lang="en-US" sz="2400"/>
          </a:p>
          <a:p>
            <a:r>
              <a:rPr lang="en-US" sz="2400" b="1"/>
              <a:t>V2 = </a:t>
            </a:r>
            <a:r>
              <a:rPr lang="en-US" sz="2400" b="1" u="sng"/>
              <a:t>2 x 303</a:t>
            </a:r>
            <a:r>
              <a:rPr lang="en-US" sz="2400" b="1"/>
              <a:t>		     273</a:t>
            </a:r>
          </a:p>
          <a:p>
            <a:r>
              <a:rPr lang="en-US" sz="2400" b="1"/>
              <a:t>= 2.219</a:t>
            </a:r>
            <a:r>
              <a:rPr lang="en-US" sz="2400" b="1" i="1"/>
              <a:t>m³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8458200" y="6324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932B-DB78-4C86-A03C-2ED1310140C4}" type="slidenum">
              <a:rPr lang="en-US"/>
              <a:pPr/>
              <a:t>16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>
                <a:solidFill>
                  <a:schemeClr val="tx1"/>
                </a:solidFill>
              </a:rPr>
              <a:t>Isochoric change </a:t>
            </a:r>
            <a:r>
              <a:rPr lang="en-US" sz="3600" b="1" i="1">
                <a:latin typeface="Helvetica" pitchFamily="34" charset="0"/>
              </a:rPr>
              <a:t>Law of Gay Lussac</a:t>
            </a:r>
            <a:r>
              <a:rPr lang="en-US" b="1" i="1">
                <a:latin typeface="Helvetica" pitchFamily="34" charset="0"/>
              </a:rPr>
              <a:t> </a:t>
            </a:r>
            <a:br>
              <a:rPr lang="en-US" b="1" i="1">
                <a:latin typeface="Helvetica" pitchFamily="34" charset="0"/>
              </a:rPr>
            </a:br>
            <a:r>
              <a:rPr lang="en-US" sz="2000">
                <a:solidFill>
                  <a:schemeClr val="tx1"/>
                </a:solidFill>
              </a:rPr>
              <a:t>at constant volume, the pressure is proportional to the temperature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      </a:t>
            </a:r>
            <a:r>
              <a:rPr lang="en-US" u="sng"/>
              <a:t>P1 x P2</a:t>
            </a:r>
            <a:r>
              <a:rPr lang="en-US"/>
              <a:t>	         	T1 x T2</a:t>
            </a:r>
          </a:p>
          <a:p>
            <a:r>
              <a:rPr lang="en-US"/>
              <a:t>P2 = P1 x </a:t>
            </a:r>
            <a:r>
              <a:rPr lang="en-US" u="sng"/>
              <a:t>T2</a:t>
            </a:r>
            <a:r>
              <a:rPr lang="en-US"/>
              <a:t>			T1</a:t>
            </a:r>
          </a:p>
          <a:p>
            <a:r>
              <a:rPr lang="en-US"/>
              <a:t>T2 = T1 x </a:t>
            </a:r>
            <a:r>
              <a:rPr lang="en-US" u="sng"/>
              <a:t>P2</a:t>
            </a:r>
            <a:r>
              <a:rPr lang="en-US"/>
              <a:t>			P1	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i="1"/>
              <a:t>Example  P2 = ?</a:t>
            </a:r>
          </a:p>
          <a:p>
            <a:r>
              <a:rPr lang="en-US" sz="2400" i="1"/>
              <a:t>P1 = 4bar</a:t>
            </a:r>
          </a:p>
          <a:p>
            <a:r>
              <a:rPr lang="en-US" sz="2400" i="1"/>
              <a:t>T1 = 273°K (O°C)</a:t>
            </a:r>
          </a:p>
          <a:p>
            <a:r>
              <a:rPr lang="en-US" sz="2400" i="1"/>
              <a:t>T2 = 298°K (25°C)</a:t>
            </a:r>
          </a:p>
          <a:p>
            <a:endParaRPr lang="en-US" sz="2400" i="1"/>
          </a:p>
          <a:p>
            <a:r>
              <a:rPr lang="en-US" sz="2400" b="1"/>
              <a:t>P2 = </a:t>
            </a:r>
            <a:r>
              <a:rPr lang="en-US" sz="2400" b="1" u="sng"/>
              <a:t>4 x 298</a:t>
            </a:r>
            <a:r>
              <a:rPr lang="en-US" sz="2400" b="1"/>
              <a:t>		     273</a:t>
            </a:r>
          </a:p>
          <a:p>
            <a:r>
              <a:rPr lang="en-US" sz="2400" b="1"/>
              <a:t>= 4.366bar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8382000" y="6469063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0B9F5-6CF9-4B1B-A963-ECFCB95704CD}" type="slidenum">
              <a:rPr lang="en-US"/>
              <a:pPr/>
              <a:t>17</a:t>
            </a:fld>
            <a:endParaRPr 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676400" y="685800"/>
            <a:ext cx="6019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4000" i="1"/>
              <a:t>P1 = ________bar</a:t>
            </a:r>
          </a:p>
          <a:p>
            <a:pPr algn="l"/>
            <a:endParaRPr lang="en-US" sz="4000" i="1"/>
          </a:p>
          <a:p>
            <a:pPr algn="l"/>
            <a:r>
              <a:rPr lang="en-US" sz="4000" i="1"/>
              <a:t>T1 = _______°C ______°K </a:t>
            </a:r>
          </a:p>
          <a:p>
            <a:pPr algn="l"/>
            <a:endParaRPr lang="en-US" sz="4000" i="1"/>
          </a:p>
          <a:p>
            <a:pPr algn="l"/>
            <a:r>
              <a:rPr lang="en-US" sz="4000" i="1"/>
              <a:t>T2 = _______°C ______°K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5F80A-FC93-4C66-A3FF-5BFE3FAED5C2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228600" y="612775"/>
          <a:ext cx="8686800" cy="5634038"/>
        </p:xfrm>
        <a:graphic>
          <a:graphicData uri="http://schemas.openxmlformats.org/presentationml/2006/ole">
            <p:oleObj spid="_x0000_s96258" name="Document" r:id="rId3" imgW="6147360" imgH="3987720" progId="Word.Document.8">
              <p:embed/>
            </p:oleObj>
          </a:graphicData>
        </a:graphic>
      </p:graphicFrame>
      <p:sp>
        <p:nvSpPr>
          <p:cNvPr id="96259" name="Line 3"/>
          <p:cNvSpPr>
            <a:spLocks noChangeShapeType="1"/>
          </p:cNvSpPr>
          <p:nvPr/>
        </p:nvSpPr>
        <p:spPr bwMode="auto">
          <a:xfrm flipV="1">
            <a:off x="3581400" y="4114800"/>
            <a:ext cx="0" cy="152400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60" name="Line 4"/>
          <p:cNvSpPr>
            <a:spLocks noChangeShapeType="1"/>
          </p:cNvSpPr>
          <p:nvPr/>
        </p:nvSpPr>
        <p:spPr bwMode="auto">
          <a:xfrm>
            <a:off x="3581400" y="4114800"/>
            <a:ext cx="4495800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61" name="Line 5"/>
          <p:cNvSpPr>
            <a:spLocks noChangeShapeType="1"/>
          </p:cNvSpPr>
          <p:nvPr/>
        </p:nvSpPr>
        <p:spPr bwMode="auto">
          <a:xfrm flipV="1">
            <a:off x="914400" y="1600200"/>
            <a:ext cx="7239000" cy="3962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89012-83ED-4856-8473-B39B0034A1EA}" type="slidenum">
              <a:rPr lang="en-US"/>
              <a:pPr/>
              <a:t>19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Force formula transposed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  <a:p>
            <a:r>
              <a:rPr lang="en-US" i="1"/>
              <a:t>D =     </a:t>
            </a:r>
            <a:r>
              <a:rPr lang="en-US" i="1" u="sng"/>
              <a:t>4  x  F</a:t>
            </a:r>
            <a:r>
              <a:rPr lang="en-US" sz="1600" i="1"/>
              <a:t>E                                    	        </a:t>
            </a:r>
            <a:r>
              <a:rPr lang="en-US" i="1">
                <a:sym typeface="Symbol" pitchFamily="18" charset="2"/>
              </a:rPr>
              <a:t>  x  P</a:t>
            </a:r>
            <a:endParaRPr lang="en-US" i="1"/>
          </a:p>
          <a:p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981200"/>
            <a:ext cx="3810000" cy="4114800"/>
          </a:xfrm>
        </p:spPr>
        <p:txBody>
          <a:bodyPr/>
          <a:lstStyle/>
          <a:p>
            <a:r>
              <a:rPr lang="en-US"/>
              <a:t>Example</a:t>
            </a:r>
          </a:p>
          <a:p>
            <a:pPr lvl="2"/>
            <a:r>
              <a:rPr lang="en-US"/>
              <a:t>F</a:t>
            </a:r>
            <a:r>
              <a:rPr lang="en-US" sz="1400"/>
              <a:t>E</a:t>
            </a:r>
            <a:r>
              <a:rPr lang="en-US"/>
              <a:t> = 1600N</a:t>
            </a:r>
          </a:p>
          <a:p>
            <a:pPr lvl="2"/>
            <a:r>
              <a:rPr lang="en-US"/>
              <a:t>P   =  6 bar.</a:t>
            </a:r>
          </a:p>
          <a:p>
            <a:pPr lvl="1"/>
            <a:r>
              <a:rPr lang="en-US"/>
              <a:t>D =     </a:t>
            </a:r>
            <a:r>
              <a:rPr lang="en-US" u="sng"/>
              <a:t>4  x  1600</a:t>
            </a:r>
            <a:r>
              <a:rPr lang="en-US"/>
              <a:t>	      3.14 x 600,000</a:t>
            </a:r>
          </a:p>
          <a:p>
            <a:pPr lvl="1"/>
            <a:r>
              <a:rPr lang="en-US"/>
              <a:t>D =        </a:t>
            </a:r>
            <a:r>
              <a:rPr lang="en-US" u="sng"/>
              <a:t>6400</a:t>
            </a:r>
            <a:r>
              <a:rPr lang="en-US"/>
              <a:t>		         1884000</a:t>
            </a:r>
          </a:p>
          <a:p>
            <a:pPr lvl="1"/>
            <a:r>
              <a:rPr lang="en-US"/>
              <a:t>D = .0583m</a:t>
            </a:r>
          </a:p>
          <a:p>
            <a:pPr lvl="1"/>
            <a:r>
              <a:rPr lang="en-US"/>
              <a:t>D = 58.3mm</a:t>
            </a:r>
          </a:p>
          <a:p>
            <a:pPr lvl="1"/>
            <a:r>
              <a:rPr lang="en-US" sz="1200"/>
              <a:t>A 63mm bore cylinder would be selected.</a:t>
            </a:r>
            <a:endParaRPr lang="en-US"/>
          </a:p>
        </p:txBody>
      </p:sp>
      <p:sp>
        <p:nvSpPr>
          <p:cNvPr id="97285" name="Line 5"/>
          <p:cNvSpPr>
            <a:spLocks noChangeShapeType="1"/>
          </p:cNvSpPr>
          <p:nvPr/>
        </p:nvSpPr>
        <p:spPr bwMode="auto">
          <a:xfrm>
            <a:off x="1676400" y="3048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6" name="Line 6"/>
          <p:cNvSpPr>
            <a:spLocks noChangeShapeType="1"/>
          </p:cNvSpPr>
          <p:nvPr/>
        </p:nvSpPr>
        <p:spPr bwMode="auto">
          <a:xfrm flipV="1">
            <a:off x="1828800" y="2590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7" name="Line 7"/>
          <p:cNvSpPr>
            <a:spLocks noChangeShapeType="1"/>
          </p:cNvSpPr>
          <p:nvPr/>
        </p:nvSpPr>
        <p:spPr bwMode="auto">
          <a:xfrm>
            <a:off x="2133600" y="2590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>
            <a:off x="5410200" y="3733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9" name="Line 9"/>
          <p:cNvSpPr>
            <a:spLocks noChangeShapeType="1"/>
          </p:cNvSpPr>
          <p:nvPr/>
        </p:nvSpPr>
        <p:spPr bwMode="auto">
          <a:xfrm flipV="1">
            <a:off x="5486400" y="32766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0" name="Line 10"/>
          <p:cNvSpPr>
            <a:spLocks noChangeShapeType="1"/>
          </p:cNvSpPr>
          <p:nvPr/>
        </p:nvSpPr>
        <p:spPr bwMode="auto">
          <a:xfrm>
            <a:off x="5867400" y="3276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1" name="Line 11"/>
          <p:cNvSpPr>
            <a:spLocks noChangeShapeType="1"/>
          </p:cNvSpPr>
          <p:nvPr/>
        </p:nvSpPr>
        <p:spPr bwMode="auto">
          <a:xfrm>
            <a:off x="5410200" y="4572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2" name="Line 12"/>
          <p:cNvSpPr>
            <a:spLocks noChangeShapeType="1"/>
          </p:cNvSpPr>
          <p:nvPr/>
        </p:nvSpPr>
        <p:spPr bwMode="auto">
          <a:xfrm flipV="1">
            <a:off x="5486400" y="41148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3" name="Line 13"/>
          <p:cNvSpPr>
            <a:spLocks noChangeShapeType="1"/>
          </p:cNvSpPr>
          <p:nvPr/>
        </p:nvSpPr>
        <p:spPr bwMode="auto">
          <a:xfrm>
            <a:off x="5867400" y="41148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AAF3-C2CA-4D03-8C6B-DE614EA53EE4}" type="slidenum">
              <a:rPr lang="en-US"/>
              <a:pPr/>
              <a:t>2</a:t>
            </a:fld>
            <a:endParaRPr lang="en-US"/>
          </a:p>
        </p:txBody>
      </p:sp>
      <p:graphicFrame>
        <p:nvGraphicFramePr>
          <p:cNvPr id="210946" name="Object 512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10946" name="Photo Editor Photo" r:id="rId3" imgW="5885714" imgH="3381847" progId="MSPhotoEd.3">
              <p:embed/>
            </p:oleObj>
          </a:graphicData>
        </a:graphic>
      </p:graphicFrame>
      <p:sp>
        <p:nvSpPr>
          <p:cNvPr id="210947" name="Rectangle 5123"/>
          <p:cNvSpPr>
            <a:spLocks noChangeArrowheads="1"/>
          </p:cNvSpPr>
          <p:nvPr/>
        </p:nvSpPr>
        <p:spPr bwMode="auto">
          <a:xfrm>
            <a:off x="846138" y="841375"/>
            <a:ext cx="2976562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333399"/>
                </a:solidFill>
              </a:rPr>
              <a:t>Air Production System</a:t>
            </a:r>
            <a:endParaRPr lang="en-US">
              <a:solidFill>
                <a:srgbClr val="0033CC"/>
              </a:solidFill>
            </a:endParaRPr>
          </a:p>
        </p:txBody>
      </p:sp>
      <p:sp>
        <p:nvSpPr>
          <p:cNvPr id="210948" name="Rectangle 5124"/>
          <p:cNvSpPr>
            <a:spLocks noChangeArrowheads="1"/>
          </p:cNvSpPr>
          <p:nvPr/>
        </p:nvSpPr>
        <p:spPr bwMode="auto">
          <a:xfrm>
            <a:off x="5030788" y="941388"/>
            <a:ext cx="3281362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333399"/>
                </a:solidFill>
              </a:rPr>
              <a:t>Air Consumption System</a:t>
            </a:r>
          </a:p>
        </p:txBody>
      </p:sp>
      <p:sp>
        <p:nvSpPr>
          <p:cNvPr id="210949" name="Line 5125"/>
          <p:cNvSpPr>
            <a:spLocks noChangeShapeType="1"/>
          </p:cNvSpPr>
          <p:nvPr/>
        </p:nvSpPr>
        <p:spPr bwMode="auto">
          <a:xfrm>
            <a:off x="4718050" y="954088"/>
            <a:ext cx="0" cy="59039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110E-0790-4FF3-9BAF-A1C3FA812944}" type="slidenum">
              <a:rPr lang="en-US"/>
              <a:pPr/>
              <a:t>20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69925" y="320675"/>
            <a:ext cx="7772400" cy="696913"/>
          </a:xfrm>
        </p:spPr>
        <p:txBody>
          <a:bodyPr/>
          <a:lstStyle/>
          <a:p>
            <a:r>
              <a:rPr lang="en-US" u="sng"/>
              <a:t>Load Ratio</a:t>
            </a:r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985838"/>
            <a:ext cx="7772400" cy="4114800"/>
          </a:xfrm>
        </p:spPr>
        <p:txBody>
          <a:bodyPr/>
          <a:lstStyle/>
          <a:p>
            <a:r>
              <a:rPr lang="en-US"/>
              <a:t>This ratio expresses the percentage of the required force needed from the maximum available theoretical force at a given pressure. </a:t>
            </a:r>
          </a:p>
          <a:p>
            <a:endParaRPr lang="en-US"/>
          </a:p>
          <a:p>
            <a:r>
              <a:rPr lang="en-US"/>
              <a:t> L.R.</a:t>
            </a:r>
            <a:r>
              <a:rPr lang="en-US" i="1"/>
              <a:t>= </a:t>
            </a:r>
            <a:r>
              <a:rPr lang="en-US" i="1" u="sng"/>
              <a:t>    required force     </a:t>
            </a:r>
            <a:r>
              <a:rPr lang="en-US" i="1"/>
              <a:t>x   100%                 	max. available theoretical force</a:t>
            </a:r>
          </a:p>
          <a:p>
            <a:endParaRPr lang="en-US" sz="2800" i="1"/>
          </a:p>
          <a:p>
            <a:r>
              <a:rPr lang="en-US" sz="2800" i="1"/>
              <a:t>Maximum load ratios</a:t>
            </a:r>
          </a:p>
          <a:p>
            <a:pPr lvl="1"/>
            <a:r>
              <a:rPr lang="en-US" i="1"/>
              <a:t>Horizontal….70%~ 1.5:1 </a:t>
            </a:r>
          </a:p>
          <a:p>
            <a:pPr lvl="1"/>
            <a:r>
              <a:rPr lang="en-US" i="1"/>
              <a:t>Vertical…….50%~ 2.0:1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ED50-D67D-49C2-A0DD-03B95A7BDFAF}" type="slidenum">
              <a:rPr lang="en-US"/>
              <a:pPr/>
              <a:t>21</a:t>
            </a:fld>
            <a:endParaRPr lang="en-US"/>
          </a:p>
        </p:txBody>
      </p:sp>
      <p:graphicFrame>
        <p:nvGraphicFramePr>
          <p:cNvPr id="103426" name="Object 2"/>
          <p:cNvGraphicFramePr>
            <a:graphicFrameLocks noChangeAspect="1"/>
          </p:cNvGraphicFramePr>
          <p:nvPr/>
        </p:nvGraphicFramePr>
        <p:xfrm>
          <a:off x="1981200" y="304800"/>
          <a:ext cx="5608638" cy="6116638"/>
        </p:xfrm>
        <a:graphic>
          <a:graphicData uri="http://schemas.openxmlformats.org/presentationml/2006/ole">
            <p:oleObj spid="_x0000_s103426" name="Document" r:id="rId3" imgW="5621040" imgH="60782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FDAB-2C50-4020-A308-2A22D810227A}" type="slidenum">
              <a:rPr lang="en-US"/>
              <a:pPr/>
              <a:t>22</a:t>
            </a:fld>
            <a:endParaRPr lang="en-US"/>
          </a:p>
        </p:txBody>
      </p:sp>
      <p:sp>
        <p:nvSpPr>
          <p:cNvPr id="1044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u="sng"/>
              <a:t>Speed control</a:t>
            </a:r>
            <a:endParaRPr lang="en-US"/>
          </a:p>
        </p:txBody>
      </p:sp>
      <p:sp>
        <p:nvSpPr>
          <p:cNvPr id="1044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r>
              <a:rPr lang="en-US"/>
              <a:t>The speed of a cylinder is define by the extra force behind the piston, above the force opposed by the load</a:t>
            </a:r>
          </a:p>
          <a:p>
            <a:endParaRPr lang="en-US"/>
          </a:p>
          <a:p>
            <a:r>
              <a:rPr lang="en-US"/>
              <a:t>The lower the load ratio, the better the speed control.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1FD9-E864-464E-9B24-59F32D7AFCE0}" type="slidenum">
              <a:rPr lang="en-US"/>
              <a:pPr/>
              <a:t>23</a:t>
            </a:fld>
            <a:endParaRPr 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31888" y="204788"/>
            <a:ext cx="6604000" cy="538162"/>
          </a:xfrm>
        </p:spPr>
        <p:txBody>
          <a:bodyPr/>
          <a:lstStyle/>
          <a:p>
            <a:r>
              <a:rPr lang="en-US" u="sng"/>
              <a:t>Angle of Movement</a:t>
            </a:r>
            <a:endParaRPr lang="en-US"/>
          </a:p>
        </p:txBody>
      </p:sp>
      <p:sp>
        <p:nvSpPr>
          <p:cNvPr id="204803" name="Text Box 3"/>
          <p:cNvSpPr txBox="1">
            <a:spLocks noChangeArrowheads="1"/>
          </p:cNvSpPr>
          <p:nvPr/>
        </p:nvSpPr>
        <p:spPr bwMode="auto">
          <a:xfrm>
            <a:off x="207963" y="833438"/>
            <a:ext cx="8936037" cy="62992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1. If we totally neglect friction, which cylinder diameter is needed to horizontally push a load with an 825 kg mass with a pressure of 6 bar; speed is not important.</a:t>
            </a:r>
          </a:p>
          <a:p>
            <a:pPr algn="l">
              <a:spcBef>
                <a:spcPct val="50000"/>
              </a:spcBef>
            </a:pP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2. Which cylinder diameter is necessary to lift the same mass with the same pressure of 6 bar vertically if the load ratio can not exceed 50%. </a:t>
            </a:r>
          </a:p>
          <a:p>
            <a:pPr algn="l">
              <a:spcBef>
                <a:spcPct val="50000"/>
              </a:spcBef>
            </a:pPr>
            <a:r>
              <a:rPr lang="en-US"/>
              <a:t> </a:t>
            </a:r>
          </a:p>
          <a:p>
            <a:pPr algn="l">
              <a:spcBef>
                <a:spcPct val="50000"/>
              </a:spcBef>
            </a:pPr>
            <a:r>
              <a:rPr lang="en-US"/>
              <a:t>3. Same conditions as in #2 except from vertical to an angle of 30°. Assume a friction coefficient of 0.2.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4. What is the force required when the angle is increased to 45°?</a:t>
            </a:r>
          </a:p>
          <a:p>
            <a:pPr algn="l"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90457-008C-4C33-9802-534A88CBB222}" type="slidenum">
              <a:rPr lang="en-US"/>
              <a:pPr/>
              <a:t>24</a:t>
            </a:fld>
            <a:endParaRPr lang="en-US"/>
          </a:p>
        </p:txBody>
      </p:sp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228600" y="762000"/>
          <a:ext cx="9144000" cy="2862263"/>
        </p:xfrm>
        <a:graphic>
          <a:graphicData uri="http://schemas.openxmlformats.org/presentationml/2006/ole">
            <p:oleObj spid="_x0000_s99330" name="Picture" r:id="rId3" imgW="5605920" imgH="1755000" progId="Word.Picture.8">
              <p:embed/>
            </p:oleObj>
          </a:graphicData>
        </a:graphic>
      </p:graphicFrame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914400" y="3962400"/>
            <a:ext cx="7391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Y axes, (vertical lifting force)….. sin</a:t>
            </a:r>
            <a:r>
              <a:rPr lang="en-US">
                <a:sym typeface="Symbol" pitchFamily="18" charset="2"/>
              </a:rPr>
              <a:t>  x  M</a:t>
            </a:r>
          </a:p>
          <a:p>
            <a:pPr algn="l"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X axes, (horizontal lifting force)….cos x  x  M</a:t>
            </a:r>
          </a:p>
          <a:p>
            <a:pPr algn="l"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Total force = Y  +  X</a:t>
            </a:r>
          </a:p>
          <a:p>
            <a:pPr algn="l"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 = </a:t>
            </a:r>
            <a:r>
              <a:rPr lang="en-US" sz="1800" i="1">
                <a:sym typeface="Symbol" pitchFamily="18" charset="2"/>
              </a:rPr>
              <a:t>friction coefficients</a:t>
            </a:r>
            <a:endParaRPr lang="en-US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609-77AC-451B-83E0-DDA72AA2F0EB}" type="slidenum">
              <a:rPr lang="en-US"/>
              <a:pPr/>
              <a:t>25</a:t>
            </a:fld>
            <a:endParaRPr lang="en-US"/>
          </a:p>
        </p:txBody>
      </p:sp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0" y="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Example</a:t>
            </a:r>
          </a:p>
        </p:txBody>
      </p:sp>
      <p:sp>
        <p:nvSpPr>
          <p:cNvPr id="100355" name="Line 3"/>
          <p:cNvSpPr>
            <a:spLocks noChangeShapeType="1"/>
          </p:cNvSpPr>
          <p:nvPr/>
        </p:nvSpPr>
        <p:spPr bwMode="auto">
          <a:xfrm>
            <a:off x="5562600" y="533400"/>
            <a:ext cx="3810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6" name="Line 4"/>
          <p:cNvSpPr>
            <a:spLocks noChangeShapeType="1"/>
          </p:cNvSpPr>
          <p:nvPr/>
        </p:nvSpPr>
        <p:spPr bwMode="auto">
          <a:xfrm>
            <a:off x="4876800" y="990600"/>
            <a:ext cx="3810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7" name="Line 5"/>
          <p:cNvSpPr>
            <a:spLocks noChangeShapeType="1"/>
          </p:cNvSpPr>
          <p:nvPr/>
        </p:nvSpPr>
        <p:spPr bwMode="auto">
          <a:xfrm flipH="1">
            <a:off x="5257800" y="1143000"/>
            <a:ext cx="685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Line 6"/>
          <p:cNvSpPr>
            <a:spLocks noChangeShapeType="1"/>
          </p:cNvSpPr>
          <p:nvPr/>
        </p:nvSpPr>
        <p:spPr bwMode="auto">
          <a:xfrm flipH="1">
            <a:off x="4876800" y="533400"/>
            <a:ext cx="685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9" name="Line 7"/>
          <p:cNvSpPr>
            <a:spLocks noChangeShapeType="1"/>
          </p:cNvSpPr>
          <p:nvPr/>
        </p:nvSpPr>
        <p:spPr bwMode="auto">
          <a:xfrm flipV="1">
            <a:off x="4724400" y="762000"/>
            <a:ext cx="1828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0" name="Line 8"/>
          <p:cNvSpPr>
            <a:spLocks noChangeShapeType="1"/>
          </p:cNvSpPr>
          <p:nvPr/>
        </p:nvSpPr>
        <p:spPr bwMode="auto">
          <a:xfrm>
            <a:off x="4724400" y="2057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1" name="Line 9"/>
          <p:cNvSpPr>
            <a:spLocks noChangeShapeType="1"/>
          </p:cNvSpPr>
          <p:nvPr/>
        </p:nvSpPr>
        <p:spPr bwMode="auto">
          <a:xfrm flipH="1">
            <a:off x="6553200" y="762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5181600" y="1676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40°</a:t>
            </a:r>
            <a:r>
              <a:rPr lang="en-US" sz="1800">
                <a:sym typeface="Symbol" pitchFamily="18" charset="2"/>
              </a:rPr>
              <a:t></a:t>
            </a:r>
            <a:endParaRPr lang="en-US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914400" y="609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F = ________ (N)</a:t>
            </a:r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 flipV="1">
            <a:off x="4191000" y="12954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4876800" y="9144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  150kg</a:t>
            </a:r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5867400" y="304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>
                <a:sym typeface="Symbol" pitchFamily="18" charset="2"/>
              </a:rPr>
              <a:t> = .01</a:t>
            </a:r>
            <a:endParaRPr lang="en-US" sz="1800"/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990600" y="2362200"/>
            <a:ext cx="75438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Force Y = sin </a:t>
            </a:r>
            <a:r>
              <a:rPr lang="en-US" sz="1800">
                <a:sym typeface="Symbol" pitchFamily="18" charset="2"/>
              </a:rPr>
              <a:t>  x  M   =    .642  x   150   =   96.3 N</a:t>
            </a:r>
          </a:p>
          <a:p>
            <a:pPr algn="l">
              <a:spcBef>
                <a:spcPct val="50000"/>
              </a:spcBef>
            </a:pPr>
            <a:endParaRPr lang="en-US" sz="1800">
              <a:sym typeface="Symbol" pitchFamily="18" charset="2"/>
            </a:endParaRPr>
          </a:p>
          <a:p>
            <a:pPr algn="l">
              <a:spcBef>
                <a:spcPct val="50000"/>
              </a:spcBef>
            </a:pPr>
            <a:r>
              <a:rPr lang="en-US" sz="2000">
                <a:sym typeface="Symbol" pitchFamily="18" charset="2"/>
              </a:rPr>
              <a:t>Force X = cos </a:t>
            </a:r>
            <a:r>
              <a:rPr lang="en-US" sz="1800">
                <a:sym typeface="Symbol" pitchFamily="18" charset="2"/>
              </a:rPr>
              <a:t> x  x M   =  .766  x  .01  x  150    =  1.149 N</a:t>
            </a:r>
          </a:p>
          <a:p>
            <a:pPr algn="l">
              <a:spcBef>
                <a:spcPct val="50000"/>
              </a:spcBef>
            </a:pPr>
            <a:endParaRPr lang="en-US" sz="1800">
              <a:sym typeface="Symbol" pitchFamily="18" charset="2"/>
            </a:endParaRPr>
          </a:p>
          <a:p>
            <a:pPr algn="l">
              <a:spcBef>
                <a:spcPct val="50000"/>
              </a:spcBef>
            </a:pPr>
            <a:r>
              <a:rPr lang="en-US" sz="1800">
                <a:sym typeface="Symbol" pitchFamily="18" charset="2"/>
              </a:rPr>
              <a:t>Total Force = Y + X =  96.3 N + 1.149 N   =   </a:t>
            </a:r>
            <a:r>
              <a:rPr lang="en-US" sz="2000" b="1">
                <a:sym typeface="Symbol" pitchFamily="18" charset="2"/>
              </a:rPr>
              <a:t>97.449 N</a:t>
            </a:r>
            <a:endParaRPr lang="en-US" sz="1800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BD74-0BD5-438E-AB75-CB97EB66D221}" type="slidenum">
              <a:rPr lang="en-US"/>
              <a:pPr/>
              <a:t>26</a:t>
            </a:fld>
            <a:endParaRPr lang="en-US"/>
          </a:p>
        </p:txBody>
      </p:sp>
      <p:sp>
        <p:nvSpPr>
          <p:cNvPr id="101379" name="Line 3"/>
          <p:cNvSpPr>
            <a:spLocks noChangeShapeType="1"/>
          </p:cNvSpPr>
          <p:nvPr/>
        </p:nvSpPr>
        <p:spPr bwMode="auto">
          <a:xfrm>
            <a:off x="5562600" y="533400"/>
            <a:ext cx="3810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0" name="Line 4"/>
          <p:cNvSpPr>
            <a:spLocks noChangeShapeType="1"/>
          </p:cNvSpPr>
          <p:nvPr/>
        </p:nvSpPr>
        <p:spPr bwMode="auto">
          <a:xfrm>
            <a:off x="4876800" y="990600"/>
            <a:ext cx="3810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1" name="Line 5"/>
          <p:cNvSpPr>
            <a:spLocks noChangeShapeType="1"/>
          </p:cNvSpPr>
          <p:nvPr/>
        </p:nvSpPr>
        <p:spPr bwMode="auto">
          <a:xfrm flipH="1">
            <a:off x="5257800" y="1143000"/>
            <a:ext cx="685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2" name="Line 6"/>
          <p:cNvSpPr>
            <a:spLocks noChangeShapeType="1"/>
          </p:cNvSpPr>
          <p:nvPr/>
        </p:nvSpPr>
        <p:spPr bwMode="auto">
          <a:xfrm flipH="1">
            <a:off x="4876800" y="533400"/>
            <a:ext cx="685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3" name="Line 7"/>
          <p:cNvSpPr>
            <a:spLocks noChangeShapeType="1"/>
          </p:cNvSpPr>
          <p:nvPr/>
        </p:nvSpPr>
        <p:spPr bwMode="auto">
          <a:xfrm flipV="1">
            <a:off x="4724400" y="762000"/>
            <a:ext cx="1828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4724400" y="2057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5" name="Line 9"/>
          <p:cNvSpPr>
            <a:spLocks noChangeShapeType="1"/>
          </p:cNvSpPr>
          <p:nvPr/>
        </p:nvSpPr>
        <p:spPr bwMode="auto">
          <a:xfrm flipH="1">
            <a:off x="6553200" y="762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5181600" y="1676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_____°</a:t>
            </a:r>
            <a:r>
              <a:rPr lang="en-US" sz="1800">
                <a:sym typeface="Symbol" pitchFamily="18" charset="2"/>
              </a:rPr>
              <a:t></a:t>
            </a:r>
            <a:endParaRPr lang="en-US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1066800" y="54864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F = ________ (N)</a:t>
            </a:r>
          </a:p>
        </p:txBody>
      </p:sp>
      <p:sp>
        <p:nvSpPr>
          <p:cNvPr id="101388" name="Line 12"/>
          <p:cNvSpPr>
            <a:spLocks noChangeShapeType="1"/>
          </p:cNvSpPr>
          <p:nvPr/>
        </p:nvSpPr>
        <p:spPr bwMode="auto">
          <a:xfrm flipV="1">
            <a:off x="4191000" y="12954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4876800" y="9144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______kg</a:t>
            </a:r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5867400" y="304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>
                <a:sym typeface="Symbol" pitchFamily="18" charset="2"/>
              </a:rPr>
              <a:t> = __</a:t>
            </a:r>
            <a:endParaRPr lang="en-US" sz="1800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990600" y="2362200"/>
            <a:ext cx="7543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Force Y = sin </a:t>
            </a:r>
            <a:r>
              <a:rPr lang="en-US">
                <a:sym typeface="Symbol" pitchFamily="18" charset="2"/>
              </a:rPr>
              <a:t>  x  M   =</a:t>
            </a:r>
          </a:p>
          <a:p>
            <a:pPr algn="l">
              <a:spcBef>
                <a:spcPct val="50000"/>
              </a:spcBef>
            </a:pPr>
            <a:endParaRPr lang="en-US">
              <a:sym typeface="Symbol" pitchFamily="18" charset="2"/>
            </a:endParaRPr>
          </a:p>
          <a:p>
            <a:pPr algn="l"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Force X = cos  x  x M   =</a:t>
            </a:r>
          </a:p>
          <a:p>
            <a:pPr algn="l">
              <a:spcBef>
                <a:spcPct val="50000"/>
              </a:spcBef>
            </a:pPr>
            <a:endParaRPr lang="en-US">
              <a:sym typeface="Symbol" pitchFamily="18" charset="2"/>
            </a:endParaRPr>
          </a:p>
          <a:p>
            <a:pPr algn="l"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Total Force = Y + X =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7900F-91AC-43C0-AE19-CE8090974595}" type="slidenum">
              <a:rPr lang="en-US"/>
              <a:pPr/>
              <a:t>27</a:t>
            </a:fld>
            <a:endParaRPr lang="en-US"/>
          </a:p>
        </p:txBody>
      </p:sp>
      <p:graphicFrame>
        <p:nvGraphicFramePr>
          <p:cNvPr id="70658" name="Object 2"/>
          <p:cNvGraphicFramePr>
            <a:graphicFrameLocks noChangeAspect="1"/>
          </p:cNvGraphicFramePr>
          <p:nvPr/>
        </p:nvGraphicFramePr>
        <p:xfrm>
          <a:off x="0" y="1981200"/>
          <a:ext cx="9144000" cy="2819400"/>
        </p:xfrm>
        <a:graphic>
          <a:graphicData uri="http://schemas.openxmlformats.org/presentationml/2006/ole">
            <p:oleObj spid="_x0000_s70658" name="Document" r:id="rId3" imgW="5600880" imgH="1320840" progId="Word.Document.8">
              <p:embed/>
            </p:oleObj>
          </a:graphicData>
        </a:graphic>
      </p:graphicFrame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8382000" y="6400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AB5B-6547-41BF-85A4-5EB7A6DB166F}" type="slidenum">
              <a:rPr lang="en-US"/>
              <a:pPr/>
              <a:t>28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76300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>
                <a:latin typeface="Helvetica" pitchFamily="34" charset="0"/>
              </a:rPr>
              <a:t>Relative humidity (r.h.) = </a:t>
            </a:r>
            <a:r>
              <a:rPr lang="en-US" sz="2000" b="1" u="sng">
                <a:latin typeface="Helvetica" pitchFamily="34" charset="0"/>
              </a:rPr>
              <a:t>actual water content   </a:t>
            </a:r>
            <a:r>
              <a:rPr lang="en-US" sz="2000" b="1">
                <a:latin typeface="Helvetica" pitchFamily="34" charset="0"/>
              </a:rPr>
              <a:t>     X</a:t>
            </a:r>
            <a:r>
              <a:rPr lang="en-US" sz="2800" b="1">
                <a:latin typeface="Helvetica" pitchFamily="34" charset="0"/>
              </a:rPr>
              <a:t>   100%	                          	           s</a:t>
            </a:r>
            <a:r>
              <a:rPr lang="en-US" sz="2000" b="1">
                <a:latin typeface="Helvetica" pitchFamily="34" charset="0"/>
              </a:rPr>
              <a:t>aturated quantity (dew point)</a:t>
            </a:r>
            <a:r>
              <a:rPr lang="en-US" sz="2800" b="1">
                <a:latin typeface="Helvetica" pitchFamily="34" charset="0"/>
              </a:rPr>
              <a:t/>
            </a:r>
            <a:br>
              <a:rPr lang="en-US" sz="2800" b="1">
                <a:latin typeface="Helvetica" pitchFamily="34" charset="0"/>
              </a:rPr>
            </a:br>
            <a:endParaRPr lang="en-US" b="1">
              <a:latin typeface="Helvetica" pitchFamily="34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i="1"/>
              <a:t>Example 1</a:t>
            </a:r>
          </a:p>
          <a:p>
            <a:endParaRPr lang="en-US" i="1"/>
          </a:p>
          <a:p>
            <a:r>
              <a:rPr lang="en-US" i="1"/>
              <a:t>T   = 25°C</a:t>
            </a:r>
          </a:p>
          <a:p>
            <a:r>
              <a:rPr lang="en-US" i="1"/>
              <a:t>r.h = 65%</a:t>
            </a:r>
          </a:p>
          <a:p>
            <a:r>
              <a:rPr lang="en-US" i="1"/>
              <a:t>V  = 1m³</a:t>
            </a:r>
            <a:endParaRPr lang="en-US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0" y="1981200"/>
            <a:ext cx="5410200" cy="4114800"/>
          </a:xfrm>
        </p:spPr>
        <p:txBody>
          <a:bodyPr/>
          <a:lstStyle/>
          <a:p>
            <a:r>
              <a:rPr lang="en-US" sz="2400" b="1"/>
              <a:t>From table 3.7 air at 25°C contains 23.76 g/m³</a:t>
            </a:r>
          </a:p>
          <a:p>
            <a:endParaRPr lang="en-US" sz="2400" b="1"/>
          </a:p>
          <a:p>
            <a:r>
              <a:rPr lang="en-US" sz="2400" b="1"/>
              <a:t>23.76 g/m³ x .65 r.h =  15.44 g/m³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8458200" y="6469063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13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F9CA-9863-4809-930B-1758EAFB3A6F}" type="slidenum">
              <a:rPr lang="en-US"/>
              <a:pPr/>
              <a:t>29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200"/>
              <a:t>Relative Humidity </a:t>
            </a:r>
            <a:r>
              <a:rPr lang="en-US" sz="3200" i="1"/>
              <a:t>Example 2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0000" cy="4114800"/>
          </a:xfrm>
        </p:spPr>
        <p:txBody>
          <a:bodyPr/>
          <a:lstStyle/>
          <a:p>
            <a:r>
              <a:rPr lang="en-US" i="1"/>
              <a:t>V = 10m³</a:t>
            </a:r>
          </a:p>
          <a:p>
            <a:r>
              <a:rPr lang="en-US" i="1"/>
              <a:t>T1= 15°C</a:t>
            </a:r>
          </a:p>
          <a:p>
            <a:r>
              <a:rPr lang="en-US" i="1"/>
              <a:t>T2= 25°C</a:t>
            </a:r>
          </a:p>
          <a:p>
            <a:r>
              <a:rPr lang="en-US" i="1"/>
              <a:t>P1 = 1.013bar</a:t>
            </a:r>
          </a:p>
          <a:p>
            <a:r>
              <a:rPr lang="en-US" i="1"/>
              <a:t>P2 = 6bar</a:t>
            </a:r>
          </a:p>
          <a:p>
            <a:r>
              <a:rPr lang="en-US" i="1"/>
              <a:t>r.h = 65%</a:t>
            </a:r>
          </a:p>
          <a:p>
            <a:r>
              <a:rPr lang="en-US" sz="2400" i="1"/>
              <a:t>?  H²0 			will condense out</a:t>
            </a:r>
            <a:endParaRPr lang="en-US" sz="2400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1524000"/>
            <a:ext cx="5334000" cy="4114800"/>
          </a:xfrm>
        </p:spPr>
        <p:txBody>
          <a:bodyPr/>
          <a:lstStyle/>
          <a:p>
            <a:r>
              <a:rPr lang="en-US" sz="2400" b="1"/>
              <a:t>From 3.17, 15°C = 13.04 g/m²</a:t>
            </a:r>
          </a:p>
          <a:p>
            <a:r>
              <a:rPr lang="en-US" sz="2400" b="1"/>
              <a:t>13.04 g/m² x 10m³ = 130.4 g</a:t>
            </a:r>
          </a:p>
          <a:p>
            <a:r>
              <a:rPr lang="en-US" sz="2400" b="1"/>
              <a:t>130.4 g  x  .65 r.h = 84.9 g</a:t>
            </a:r>
          </a:p>
          <a:p>
            <a:r>
              <a:rPr lang="en-US" sz="2400" b="1"/>
              <a:t>V2 =   </a:t>
            </a:r>
            <a:r>
              <a:rPr lang="en-US" sz="2400" b="1" u="sng"/>
              <a:t>1.013 x 10</a:t>
            </a:r>
            <a:r>
              <a:rPr lang="en-US" sz="2400" b="1"/>
              <a:t>	= 1.44 m³		   6 + 1.013</a:t>
            </a:r>
          </a:p>
          <a:p>
            <a:r>
              <a:rPr lang="en-US" sz="2400" b="1"/>
              <a:t>From 3.17, 25°C = 23.76 g/m² </a:t>
            </a:r>
          </a:p>
          <a:p>
            <a:r>
              <a:rPr lang="en-US" sz="2400" b="1"/>
              <a:t>23.76 g/m² x 1.44 m³ = 34.2 g</a:t>
            </a:r>
          </a:p>
          <a:p>
            <a:r>
              <a:rPr lang="en-US" sz="2400" b="1"/>
              <a:t>84.9 - 34.2 = 50.6 g</a:t>
            </a:r>
          </a:p>
          <a:p>
            <a:endParaRPr lang="en-US" sz="2000"/>
          </a:p>
          <a:p>
            <a:pPr lvl="1"/>
            <a:r>
              <a:rPr lang="en-US" b="1"/>
              <a:t>50.6 g of water will condense out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610600" y="64690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26CB-58E2-438A-A191-BE4BACB912BA}" type="slidenum">
              <a:rPr lang="en-US"/>
              <a:pPr/>
              <a:t>3</a:t>
            </a:fld>
            <a:endParaRPr lang="en-US"/>
          </a:p>
        </p:txBody>
      </p:sp>
      <p:sp>
        <p:nvSpPr>
          <p:cNvPr id="17817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04850" y="228600"/>
            <a:ext cx="7772400" cy="1143000"/>
          </a:xfrm>
        </p:spPr>
        <p:txBody>
          <a:bodyPr/>
          <a:lstStyle/>
          <a:p>
            <a:r>
              <a:rPr lang="en-US" sz="3200" b="1">
                <a:latin typeface="Arial" charset="0"/>
              </a:rPr>
              <a:t>What can Pneumatics do?</a:t>
            </a:r>
            <a:br>
              <a:rPr lang="en-US" sz="3200" b="1">
                <a:latin typeface="Arial" charset="0"/>
              </a:rPr>
            </a:br>
            <a:endParaRPr lang="en-US" b="1">
              <a:latin typeface="Arial" charset="0"/>
            </a:endParaRPr>
          </a:p>
        </p:txBody>
      </p:sp>
      <p:sp>
        <p:nvSpPr>
          <p:cNvPr id="178179" name="Text Box 2051"/>
          <p:cNvSpPr txBox="1">
            <a:spLocks noChangeArrowheads="1"/>
          </p:cNvSpPr>
          <p:nvPr/>
        </p:nvSpPr>
        <p:spPr bwMode="auto">
          <a:xfrm>
            <a:off x="1012825" y="765175"/>
            <a:ext cx="6483350" cy="6332538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rgbClr val="0000CC"/>
                </a:solidFill>
                <a:latin typeface="Helvetica" pitchFamily="34" charset="0"/>
              </a:rPr>
              <a:t> Operation of system valves for air, water or chemicals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Operation of heavy or hot doors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Unloading of hoppers in building, steel making, mining and chemical industries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Ramming and tamping in concrete and asphalt laying 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Lifting and moving in slab molding machines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Crop spraying and operation of other tractor equipment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Spray painting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Holding and moving in wood working and furniture making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Holding in jigs and fixtures in assembly machinery and machine tools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Holding for gluing, heat sealing or welding plastics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Holding for brazing or welding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Forming operations of bending, drawing and flattening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Spot welding machines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Riveting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Operation of guillotine blades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Bottling and filling machines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Wood working machinery drives and feeds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Test rigs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Machine tool, work or tool feeding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Component and material conveyor transfer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Pneumatic robots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Auto gauging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Air separation and vacuum lifting of thin sheets</a:t>
            </a: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 Dental drills</a:t>
            </a:r>
            <a:endParaRPr lang="en-US" sz="1300">
              <a:latin typeface="Helvetica" pitchFamily="34" charset="0"/>
            </a:endParaRPr>
          </a:p>
          <a:p>
            <a:pPr lvl="1" algn="l">
              <a:spcBef>
                <a:spcPts val="300"/>
              </a:spcBef>
              <a:buFontTx/>
              <a:buChar char="•"/>
            </a:pPr>
            <a:r>
              <a:rPr lang="en-US" sz="1300">
                <a:latin typeface="Helvetica" pitchFamily="34" charset="0"/>
              </a:rPr>
              <a:t> and so much more… </a:t>
            </a:r>
            <a:r>
              <a:rPr lang="en-US" sz="1300">
                <a:solidFill>
                  <a:schemeClr val="accent2"/>
                </a:solidFill>
                <a:latin typeface="Helvetica" pitchFamily="34" charset="0"/>
              </a:rPr>
              <a:t>new applications are developed daily</a:t>
            </a:r>
            <a:endParaRPr lang="en-US" sz="1400">
              <a:latin typeface="Helvetica" pitchFamily="34" charset="0"/>
            </a:endParaRPr>
          </a:p>
          <a:p>
            <a:pPr algn="l"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8B5E-A5AF-41AB-84B3-FF91CD41E6EE}" type="slidenum">
              <a:rPr lang="en-US"/>
              <a:pPr/>
              <a:t>30</a:t>
            </a:fld>
            <a:endParaRPr lang="en-US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752600" y="536575"/>
            <a:ext cx="5181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3600" i="1"/>
              <a:t>V =  __________m³</a:t>
            </a:r>
          </a:p>
          <a:p>
            <a:pPr algn="l"/>
            <a:r>
              <a:rPr lang="en-US" sz="3600" i="1"/>
              <a:t>T1= __________°C</a:t>
            </a:r>
          </a:p>
          <a:p>
            <a:pPr algn="l"/>
            <a:r>
              <a:rPr lang="en-US" sz="3600" i="1"/>
              <a:t>T2= __________°C</a:t>
            </a:r>
          </a:p>
          <a:p>
            <a:pPr algn="l"/>
            <a:r>
              <a:rPr lang="en-US" sz="3600" i="1"/>
              <a:t>P1 =__________bar</a:t>
            </a:r>
          </a:p>
          <a:p>
            <a:pPr algn="l"/>
            <a:r>
              <a:rPr lang="en-US" sz="3600" i="1"/>
              <a:t>P2 =__________bar</a:t>
            </a:r>
          </a:p>
          <a:p>
            <a:pPr algn="l"/>
            <a:r>
              <a:rPr lang="en-US" sz="3600" i="1"/>
              <a:t>r.h =__________%</a:t>
            </a:r>
          </a:p>
          <a:p>
            <a:pPr algn="l"/>
            <a:r>
              <a:rPr lang="en-US" sz="3600" i="1"/>
              <a:t>?      __________H²0        	</a:t>
            </a:r>
            <a:r>
              <a:rPr lang="en-US" i="1"/>
              <a:t>will condense out</a:t>
            </a:r>
            <a:endParaRPr lang="en-US" sz="2000" i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918D-9925-4749-9CBD-0247836CFBD4}" type="slidenum">
              <a:rPr lang="en-US"/>
              <a:pPr/>
              <a:t>31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/>
              <a:t>Formulae, </a:t>
            </a:r>
            <a:r>
              <a:rPr lang="en-US" sz="2400" b="1" i="1"/>
              <a:t>for when more exact values are required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181600"/>
          </a:xfrm>
        </p:spPr>
        <p:txBody>
          <a:bodyPr/>
          <a:lstStyle/>
          <a:p>
            <a:r>
              <a:rPr lang="en-US"/>
              <a:t>Sonic flow 	</a:t>
            </a:r>
            <a:r>
              <a:rPr lang="en-US" sz="2400"/>
              <a:t>= P1 + 1.013  &gt;  1.896 x (P2 + 1,013)</a:t>
            </a:r>
          </a:p>
          <a:p>
            <a:r>
              <a:rPr lang="en-US" sz="2400" b="1"/>
              <a:t>Pneumatic systems</a:t>
            </a:r>
            <a:r>
              <a:rPr lang="en-US" sz="2800" b="1"/>
              <a:t> </a:t>
            </a:r>
            <a:r>
              <a:rPr lang="en-US" sz="2800" b="1" i="1"/>
              <a:t>cannot</a:t>
            </a:r>
            <a:r>
              <a:rPr lang="en-US" sz="2400" b="1"/>
              <a:t> operate under sonic flow conditions</a:t>
            </a:r>
            <a:endParaRPr lang="en-US" sz="2400"/>
          </a:p>
          <a:p>
            <a:endParaRPr lang="en-US"/>
          </a:p>
          <a:p>
            <a:r>
              <a:rPr lang="en-US"/>
              <a:t>Subsonic flow </a:t>
            </a:r>
            <a:r>
              <a:rPr lang="en-US" sz="2400"/>
              <a:t>= P1 + 1.013  &lt;  1.896 x (P2 + 1,013)</a:t>
            </a:r>
          </a:p>
          <a:p>
            <a:endParaRPr lang="en-US" sz="2400"/>
          </a:p>
          <a:p>
            <a:r>
              <a:rPr lang="en-US" sz="2400"/>
              <a:t>The Volume flow Q for subsonic flow equals:</a:t>
            </a:r>
          </a:p>
          <a:p>
            <a:r>
              <a:rPr lang="en-US" sz="2800"/>
              <a:t>Q (l/min) = 22.2 x S    (P2 + 1.013)  x  </a:t>
            </a:r>
            <a:r>
              <a:rPr lang="en-US" sz="2800">
                <a:sym typeface="Symbol" pitchFamily="18" charset="2"/>
              </a:rPr>
              <a:t> P</a:t>
            </a:r>
            <a:endParaRPr lang="en-US" sz="2800"/>
          </a:p>
          <a:p>
            <a:endParaRPr lang="en-US" sz="2400"/>
          </a:p>
          <a:p>
            <a:endParaRPr lang="en-US" sz="2400"/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3810000" y="40386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auto">
          <a:xfrm flipH="1">
            <a:off x="3505200" y="40386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V="1">
            <a:off x="35052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8458200" y="6469063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16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5925-86E1-4ADB-B5B6-A4F48C68F815}" type="slidenum">
              <a:rPr lang="en-US"/>
              <a:pPr/>
              <a:t>32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/>
              <a:t>Sonic / Subsonic flow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00200"/>
            <a:ext cx="3810000" cy="4114800"/>
          </a:xfrm>
        </p:spPr>
        <p:txBody>
          <a:bodyPr/>
          <a:lstStyle/>
          <a:p>
            <a:r>
              <a:rPr lang="en-US" i="1"/>
              <a:t>Example</a:t>
            </a:r>
          </a:p>
          <a:p>
            <a:endParaRPr lang="en-US" i="1"/>
          </a:p>
          <a:p>
            <a:r>
              <a:rPr lang="en-US" i="1"/>
              <a:t>P1 = 7bar</a:t>
            </a:r>
          </a:p>
          <a:p>
            <a:r>
              <a:rPr lang="en-US" i="1"/>
              <a:t>P2 = 6.3bar</a:t>
            </a:r>
          </a:p>
          <a:p>
            <a:r>
              <a:rPr lang="en-US" i="1"/>
              <a:t>S = 12mm²</a:t>
            </a:r>
          </a:p>
          <a:p>
            <a:r>
              <a:rPr lang="en-US" i="1"/>
              <a:t>l/min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1600200"/>
            <a:ext cx="5181600" cy="4495800"/>
          </a:xfrm>
        </p:spPr>
        <p:txBody>
          <a:bodyPr/>
          <a:lstStyle/>
          <a:p>
            <a:r>
              <a:rPr lang="en-US" sz="2400"/>
              <a:t>P1 + 1.013  ?  1.896 x (P2 + 1.013)</a:t>
            </a:r>
          </a:p>
          <a:p>
            <a:r>
              <a:rPr lang="en-US" sz="2400"/>
              <a:t>7 + 1.013  ?  1.896 x (6.3 + 1.013)</a:t>
            </a:r>
          </a:p>
          <a:p>
            <a:r>
              <a:rPr lang="en-US" sz="2400"/>
              <a:t>8.013  ?  1.896 x 7.313</a:t>
            </a:r>
          </a:p>
          <a:p>
            <a:r>
              <a:rPr lang="en-US" sz="2400"/>
              <a:t>8.013  &lt;  13.86 subsonic flow.</a:t>
            </a:r>
          </a:p>
          <a:p>
            <a:r>
              <a:rPr lang="en-US" sz="2400"/>
              <a:t>Q = 22.2 x   S x    (P2 + 1.013) x </a:t>
            </a:r>
            <a:r>
              <a:rPr lang="en-US" sz="2400">
                <a:sym typeface="Symbol" pitchFamily="18" charset="2"/>
              </a:rPr>
              <a:t>P</a:t>
            </a:r>
          </a:p>
          <a:p>
            <a:r>
              <a:rPr lang="en-US" sz="2400">
                <a:sym typeface="Symbol" pitchFamily="18" charset="2"/>
              </a:rPr>
              <a:t>Q = 22.2 x 12 x    (6.3 + 1.013)  x .7</a:t>
            </a:r>
          </a:p>
          <a:p>
            <a:r>
              <a:rPr lang="en-US" sz="2400">
                <a:sym typeface="Symbol" pitchFamily="18" charset="2"/>
              </a:rPr>
              <a:t>Q = 22.2  x 12 x    7.313 x .7</a:t>
            </a:r>
          </a:p>
          <a:p>
            <a:r>
              <a:rPr lang="en-US" sz="2400">
                <a:sym typeface="Symbol" pitchFamily="18" charset="2"/>
              </a:rPr>
              <a:t>Q = 22.2  x 12 x    5.119</a:t>
            </a:r>
          </a:p>
          <a:p>
            <a:r>
              <a:rPr lang="en-US" sz="2400">
                <a:sym typeface="Symbol" pitchFamily="18" charset="2"/>
              </a:rPr>
              <a:t>Q = 22.2  x 12 x    2.26</a:t>
            </a:r>
            <a:endParaRPr lang="en-US" sz="2400"/>
          </a:p>
          <a:p>
            <a:r>
              <a:rPr lang="en-US" b="1"/>
              <a:t>Q = 602  l/min</a:t>
            </a:r>
          </a:p>
        </p:txBody>
      </p:sp>
      <p:sp>
        <p:nvSpPr>
          <p:cNvPr id="76805" name="Line 5"/>
          <p:cNvSpPr>
            <a:spLocks noChangeShapeType="1"/>
          </p:cNvSpPr>
          <p:nvPr/>
        </p:nvSpPr>
        <p:spPr bwMode="auto">
          <a:xfrm>
            <a:off x="6019800" y="34290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H="1">
            <a:off x="5791200" y="3429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5791200" y="3505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>
            <a:off x="6019800" y="38100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>
            <a:off x="5791200" y="3810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57912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>
            <a:off x="60198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2" name="Line 12"/>
          <p:cNvSpPr>
            <a:spLocks noChangeShapeType="1"/>
          </p:cNvSpPr>
          <p:nvPr/>
        </p:nvSpPr>
        <p:spPr bwMode="auto">
          <a:xfrm flipH="1">
            <a:off x="5791200" y="4267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>
            <a:off x="5791200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4" name="Line 14"/>
          <p:cNvSpPr>
            <a:spLocks noChangeShapeType="1"/>
          </p:cNvSpPr>
          <p:nvPr/>
        </p:nvSpPr>
        <p:spPr bwMode="auto">
          <a:xfrm>
            <a:off x="6019800" y="4724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5" name="Line 15"/>
          <p:cNvSpPr>
            <a:spLocks noChangeShapeType="1"/>
          </p:cNvSpPr>
          <p:nvPr/>
        </p:nvSpPr>
        <p:spPr bwMode="auto">
          <a:xfrm flipH="1">
            <a:off x="5791200" y="4724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6" name="Line 16"/>
          <p:cNvSpPr>
            <a:spLocks noChangeShapeType="1"/>
          </p:cNvSpPr>
          <p:nvPr/>
        </p:nvSpPr>
        <p:spPr bwMode="auto">
          <a:xfrm>
            <a:off x="5791200" y="4800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8229600" y="6400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16,17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1741-B8AC-4911-95F9-67C17BF58C5E}" type="slidenum">
              <a:rPr lang="en-US"/>
              <a:pPr/>
              <a:t>33</a:t>
            </a:fld>
            <a:endParaRPr lang="en-US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1752600" y="609600"/>
            <a:ext cx="5715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4000" i="1"/>
              <a:t>P1 = _________bar</a:t>
            </a:r>
          </a:p>
          <a:p>
            <a:pPr algn="l"/>
            <a:endParaRPr lang="en-US" sz="4000" i="1"/>
          </a:p>
          <a:p>
            <a:pPr algn="l"/>
            <a:r>
              <a:rPr lang="en-US" sz="4000" i="1"/>
              <a:t>P2 = _________bar</a:t>
            </a:r>
          </a:p>
          <a:p>
            <a:pPr algn="l"/>
            <a:endParaRPr lang="en-US" sz="4000" i="1"/>
          </a:p>
          <a:p>
            <a:pPr algn="l"/>
            <a:r>
              <a:rPr lang="en-US" sz="4000" i="1"/>
              <a:t>S =   _________mm²</a:t>
            </a:r>
          </a:p>
          <a:p>
            <a:pPr algn="l"/>
            <a:endParaRPr lang="en-US" sz="4000" i="1"/>
          </a:p>
          <a:p>
            <a:pPr algn="l"/>
            <a:r>
              <a:rPr lang="en-US" sz="4000" i="1"/>
              <a:t>Q =  ____?_____l/min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2F35-1081-4BF4-896D-838C33FD8D1E}" type="slidenum">
              <a:rPr lang="en-US"/>
              <a:pPr/>
              <a:t>34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Receiver sizing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4114800"/>
          </a:xfrm>
        </p:spPr>
        <p:txBody>
          <a:bodyPr/>
          <a:lstStyle/>
          <a:p>
            <a:r>
              <a:rPr lang="en-US" sz="2400"/>
              <a:t>Example</a:t>
            </a:r>
          </a:p>
          <a:p>
            <a:r>
              <a:rPr lang="en-US" sz="2400"/>
              <a:t>V = capacity of receiver</a:t>
            </a:r>
          </a:p>
          <a:p>
            <a:r>
              <a:rPr lang="en-US" sz="2400"/>
              <a:t>Q = compressor output l/min</a:t>
            </a:r>
          </a:p>
          <a:p>
            <a:r>
              <a:rPr lang="en-US" sz="2400"/>
              <a:t>Pa = atmospheric pressure</a:t>
            </a:r>
          </a:p>
          <a:p>
            <a:r>
              <a:rPr lang="en-US" sz="2400"/>
              <a:t>P1 = compressor output 		      pressure</a:t>
            </a:r>
          </a:p>
          <a:p>
            <a:r>
              <a:rPr lang="en-US" sz="2400"/>
              <a:t>V = </a:t>
            </a:r>
            <a:r>
              <a:rPr lang="en-US" sz="2400" u="sng"/>
              <a:t>Q x Pa	</a:t>
            </a:r>
            <a:r>
              <a:rPr lang="en-US" sz="2400"/>
              <a:t>			P1 + Pa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447800"/>
            <a:ext cx="4495800" cy="4114800"/>
          </a:xfrm>
        </p:spPr>
        <p:txBody>
          <a:bodyPr/>
          <a:lstStyle/>
          <a:p>
            <a:r>
              <a:rPr lang="en-US" sz="2400"/>
              <a:t>If </a:t>
            </a:r>
          </a:p>
          <a:p>
            <a:pPr lvl="1"/>
            <a:r>
              <a:rPr lang="en-US"/>
              <a:t>Q  = 5000</a:t>
            </a:r>
          </a:p>
          <a:p>
            <a:pPr lvl="1"/>
            <a:r>
              <a:rPr lang="en-US"/>
              <a:t>P1 = 9 bar	</a:t>
            </a:r>
          </a:p>
          <a:p>
            <a:pPr lvl="1"/>
            <a:r>
              <a:rPr lang="en-US"/>
              <a:t>Pa = 1.013</a:t>
            </a:r>
            <a:endParaRPr lang="en-US" sz="2000"/>
          </a:p>
          <a:p>
            <a:endParaRPr lang="en-US" sz="2400"/>
          </a:p>
          <a:p>
            <a:r>
              <a:rPr lang="en-US" sz="2400"/>
              <a:t>V = </a:t>
            </a:r>
            <a:r>
              <a:rPr lang="en-US" sz="2400" u="sng"/>
              <a:t>5000 x 1.013</a:t>
            </a:r>
            <a:r>
              <a:rPr lang="en-US" sz="2400"/>
              <a:t>			   9 + 1.013</a:t>
            </a:r>
          </a:p>
          <a:p>
            <a:r>
              <a:rPr lang="en-US" sz="2400"/>
              <a:t>V = </a:t>
            </a:r>
            <a:r>
              <a:rPr lang="en-US" sz="2400" u="sng"/>
              <a:t>5065</a:t>
            </a:r>
            <a:r>
              <a:rPr lang="en-US" sz="2400"/>
              <a:t>				10.013</a:t>
            </a:r>
          </a:p>
          <a:p>
            <a:r>
              <a:rPr lang="en-US" b="1"/>
              <a:t>V = 505.84 liters</a:t>
            </a:r>
            <a:endParaRPr lang="en-US" sz="2400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8458200" y="6477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22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4C55-FF35-4BC8-A87D-E90A853F540B}" type="slidenum">
              <a:rPr lang="en-US"/>
              <a:pPr/>
              <a:t>35</a:t>
            </a:fld>
            <a:endParaRPr lang="en-US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0" y="393700"/>
          <a:ext cx="9144000" cy="6070600"/>
        </p:xfrm>
        <a:graphic>
          <a:graphicData uri="http://schemas.openxmlformats.org/presentationml/2006/ole">
            <p:oleObj spid="_x0000_s83970" name="Document" r:id="rId3" imgW="5029920" imgH="3340080" progId="Word.Document.8">
              <p:embed/>
            </p:oleObj>
          </a:graphicData>
        </a:graphic>
      </p:graphicFrame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8382000" y="6392863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29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96581-65BE-4AAD-B45F-97CA7688D409}" type="slidenum">
              <a:rPr lang="en-US"/>
              <a:pPr/>
              <a:t>36</a:t>
            </a:fld>
            <a:endParaRPr lang="en-US"/>
          </a:p>
        </p:txBody>
      </p:sp>
      <p:graphicFrame>
        <p:nvGraphicFramePr>
          <p:cNvPr id="84994" name="Object 2"/>
          <p:cNvGraphicFramePr>
            <a:graphicFrameLocks noChangeAspect="1"/>
          </p:cNvGraphicFramePr>
          <p:nvPr/>
        </p:nvGraphicFramePr>
        <p:xfrm>
          <a:off x="0" y="544513"/>
          <a:ext cx="8915400" cy="5919787"/>
        </p:xfrm>
        <a:graphic>
          <a:graphicData uri="http://schemas.openxmlformats.org/presentationml/2006/ole">
            <p:oleObj spid="_x0000_s84994" name="Document" r:id="rId3" imgW="5029920" imgH="3340080" progId="Word.Document.8">
              <p:embed/>
            </p:oleObj>
          </a:graphicData>
        </a:graphic>
      </p:graphicFrame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8610600" y="63928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29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9A285-D604-4DB5-BA78-2C6AF7F28437}" type="slidenum">
              <a:rPr lang="en-US"/>
              <a:pPr/>
              <a:t>37</a:t>
            </a:fld>
            <a:endParaRPr lang="en-US"/>
          </a:p>
        </p:txBody>
      </p:sp>
      <p:graphicFrame>
        <p:nvGraphicFramePr>
          <p:cNvPr id="219136" name="Object 0"/>
          <p:cNvGraphicFramePr>
            <a:graphicFrameLocks noChangeAspect="1"/>
          </p:cNvGraphicFramePr>
          <p:nvPr/>
        </p:nvGraphicFramePr>
        <p:xfrm>
          <a:off x="304800" y="1757363"/>
          <a:ext cx="8839200" cy="3232150"/>
        </p:xfrm>
        <a:graphic>
          <a:graphicData uri="http://schemas.openxmlformats.org/presentationml/2006/ole">
            <p:oleObj spid="_x0000_s219136" name="Document" r:id="rId3" imgW="4305960" imgH="1574640" progId="Word.Document.8">
              <p:embed/>
            </p:oleObj>
          </a:graphicData>
        </a:graphic>
      </p:graphicFrame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8534400" y="631666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30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BCB5B-3AAD-482A-916D-018AB3D1159E}" type="slidenum">
              <a:rPr lang="en-US"/>
              <a:pPr/>
              <a:t>38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Sizing compressor air mains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91000" cy="4114800"/>
          </a:xfrm>
        </p:spPr>
        <p:txBody>
          <a:bodyPr/>
          <a:lstStyle/>
          <a:p>
            <a:r>
              <a:rPr lang="en-US"/>
              <a:t>Example</a:t>
            </a:r>
          </a:p>
          <a:p>
            <a:r>
              <a:rPr lang="en-US"/>
              <a:t>Q = 16800 l/min</a:t>
            </a:r>
          </a:p>
          <a:p>
            <a:r>
              <a:rPr lang="en-US"/>
              <a:t>P1 = 9 bar (900kPa)</a:t>
            </a:r>
          </a:p>
          <a:p>
            <a:r>
              <a:rPr lang="en-US">
                <a:sym typeface="Symbol" pitchFamily="18" charset="2"/>
              </a:rPr>
              <a:t>P = .3 bar (30kPa)</a:t>
            </a:r>
          </a:p>
          <a:p>
            <a:r>
              <a:rPr lang="en-US">
                <a:sym typeface="Symbol" pitchFamily="18" charset="2"/>
              </a:rPr>
              <a:t>L   = 125 m pipe length</a:t>
            </a:r>
          </a:p>
          <a:p>
            <a:r>
              <a:rPr lang="en-US">
                <a:sym typeface="Symbol" pitchFamily="18" charset="2"/>
              </a:rPr>
              <a:t>P  = kPa/m		         L	</a:t>
            </a:r>
          </a:p>
          <a:p>
            <a:r>
              <a:rPr lang="en-US">
                <a:sym typeface="Symbol" pitchFamily="18" charset="2"/>
              </a:rPr>
              <a:t>l/min x .00001667 = m³/s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676400"/>
            <a:ext cx="4572000" cy="4114800"/>
          </a:xfrm>
        </p:spPr>
        <p:txBody>
          <a:bodyPr/>
          <a:lstStyle/>
          <a:p>
            <a:r>
              <a:rPr lang="en-US"/>
              <a:t> </a:t>
            </a:r>
            <a:r>
              <a:rPr lang="en-US" u="sng"/>
              <a:t> </a:t>
            </a:r>
            <a:r>
              <a:rPr lang="en-US" sz="2400" u="sng"/>
              <a:t>30</a:t>
            </a:r>
            <a:r>
              <a:rPr lang="en-US" sz="2400"/>
              <a:t>	  = .24 kPa/m           	     125			</a:t>
            </a:r>
          </a:p>
          <a:p>
            <a:r>
              <a:rPr lang="en-US" sz="2400"/>
              <a:t>16800 x .00001667 = 0.28 m³/s</a:t>
            </a:r>
          </a:p>
          <a:p>
            <a:r>
              <a:rPr lang="en-US" sz="2400"/>
              <a:t>chart lines on Nomogram</a:t>
            </a:r>
            <a:endParaRPr lang="en-US"/>
          </a:p>
        </p:txBody>
      </p:sp>
      <p:sp>
        <p:nvSpPr>
          <p:cNvPr id="87045" name="Line 5"/>
          <p:cNvSpPr>
            <a:spLocks noChangeShapeType="1"/>
          </p:cNvSpPr>
          <p:nvPr/>
        </p:nvSpPr>
        <p:spPr bwMode="auto">
          <a:xfrm>
            <a:off x="685800" y="4648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8458200" y="6469063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31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25B0-93B2-4666-9ED4-3088592F798E}" type="slidenum">
              <a:rPr lang="en-US"/>
              <a:pPr/>
              <a:t>39</a:t>
            </a:fld>
            <a:endParaRPr lang="en-US"/>
          </a:p>
        </p:txBody>
      </p:sp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1482725" y="0"/>
          <a:ext cx="6178550" cy="6858000"/>
        </p:xfrm>
        <a:graphic>
          <a:graphicData uri="http://schemas.openxmlformats.org/presentationml/2006/ole">
            <p:oleObj spid="_x0000_s88066" name="Document" r:id="rId3" imgW="5664960" imgH="6286680" progId="Word.Document.8">
              <p:embed/>
            </p:oleObj>
          </a:graphicData>
        </a:graphic>
      </p:graphicFrame>
      <p:sp>
        <p:nvSpPr>
          <p:cNvPr id="88067" name="Line 3"/>
          <p:cNvSpPr>
            <a:spLocks noChangeShapeType="1"/>
          </p:cNvSpPr>
          <p:nvPr/>
        </p:nvSpPr>
        <p:spPr bwMode="auto">
          <a:xfrm>
            <a:off x="1371600" y="3200400"/>
            <a:ext cx="3429000" cy="2362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Line 4"/>
          <p:cNvSpPr>
            <a:spLocks noChangeShapeType="1"/>
          </p:cNvSpPr>
          <p:nvPr/>
        </p:nvSpPr>
        <p:spPr bwMode="auto">
          <a:xfrm flipH="1">
            <a:off x="4572000" y="1143000"/>
            <a:ext cx="2895600" cy="4495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8610600" y="63928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797E-076F-4809-9CE5-950B53F791DE}" type="slidenum">
              <a:rPr lang="en-US"/>
              <a:pPr/>
              <a:t>4</a:t>
            </a:fld>
            <a:endParaRPr 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compressed air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Availability</a:t>
            </a:r>
          </a:p>
          <a:p>
            <a:endParaRPr lang="en-US" sz="2000"/>
          </a:p>
          <a:p>
            <a:r>
              <a:rPr lang="en-US" sz="2400"/>
              <a:t>Storage</a:t>
            </a:r>
          </a:p>
          <a:p>
            <a:endParaRPr lang="en-US" sz="2000"/>
          </a:p>
          <a:p>
            <a:r>
              <a:rPr lang="en-US" sz="2400"/>
              <a:t>Simplicity of design and control</a:t>
            </a:r>
          </a:p>
          <a:p>
            <a:endParaRPr lang="en-US" sz="2000"/>
          </a:p>
          <a:p>
            <a:r>
              <a:rPr lang="en-US" sz="2400"/>
              <a:t>Choice of movement</a:t>
            </a:r>
          </a:p>
          <a:p>
            <a:endParaRPr lang="en-US" sz="2400"/>
          </a:p>
          <a:p>
            <a:r>
              <a:rPr lang="en-US" sz="2400"/>
              <a:t>Economy</a:t>
            </a:r>
            <a:r>
              <a:rPr lang="en-US" sz="2000"/>
              <a:t> 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EF232-374D-41F5-9FDC-543678491F1E}" type="slidenum">
              <a:rPr lang="en-US"/>
              <a:pPr/>
              <a:t>40</a:t>
            </a:fld>
            <a:endParaRPr lang="en-US"/>
          </a:p>
        </p:txBody>
      </p:sp>
      <p:graphicFrame>
        <p:nvGraphicFramePr>
          <p:cNvPr id="89090" name="Object 2"/>
          <p:cNvGraphicFramePr>
            <a:graphicFrameLocks noChangeAspect="1"/>
          </p:cNvGraphicFramePr>
          <p:nvPr/>
        </p:nvGraphicFramePr>
        <p:xfrm>
          <a:off x="0" y="2058988"/>
          <a:ext cx="9144000" cy="2740025"/>
        </p:xfrm>
        <a:graphic>
          <a:graphicData uri="http://schemas.openxmlformats.org/presentationml/2006/ole">
            <p:oleObj spid="_x0000_s89090" name="Document" r:id="rId3" imgW="5753160" imgH="1724760" progId="Word.Document.8">
              <p:embed/>
            </p:oleObj>
          </a:graphicData>
        </a:graphic>
      </p:graphicFrame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8458200" y="6392863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34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88A06-6579-4575-AC06-5806FE3137E4}" type="slidenum">
              <a:rPr lang="en-US"/>
              <a:pPr/>
              <a:t>41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Sizing compressor air mains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4419600" cy="4876800"/>
          </a:xfrm>
        </p:spPr>
        <p:txBody>
          <a:bodyPr/>
          <a:lstStyle/>
          <a:p>
            <a:r>
              <a:rPr lang="en-US"/>
              <a:t>Example 2</a:t>
            </a:r>
          </a:p>
          <a:p>
            <a:r>
              <a:rPr lang="en-US"/>
              <a:t>Add fittings to example 1</a:t>
            </a:r>
          </a:p>
          <a:p>
            <a:r>
              <a:rPr lang="en-US"/>
              <a:t>From table 4.20</a:t>
            </a:r>
          </a:p>
          <a:p>
            <a:pPr lvl="1"/>
            <a:r>
              <a:rPr lang="en-US"/>
              <a:t>2 elbows @ 1.4m = 2.8m</a:t>
            </a:r>
          </a:p>
          <a:p>
            <a:pPr lvl="1"/>
            <a:r>
              <a:rPr lang="en-US"/>
              <a:t>2   90°     @ 0.8m = 1.6m</a:t>
            </a:r>
          </a:p>
          <a:p>
            <a:pPr lvl="1"/>
            <a:r>
              <a:rPr lang="en-US"/>
              <a:t>6 Tees	 @ 0.7m =  4.2m</a:t>
            </a:r>
          </a:p>
          <a:p>
            <a:pPr lvl="1"/>
            <a:r>
              <a:rPr lang="en-US"/>
              <a:t>2 valves	 @ 0.5m = 1.0m</a:t>
            </a:r>
          </a:p>
          <a:p>
            <a:pPr lvl="1"/>
            <a:r>
              <a:rPr lang="en-US"/>
              <a:t>Total 		   = 9.6m</a:t>
            </a:r>
          </a:p>
          <a:p>
            <a:pPr lvl="1"/>
            <a:r>
              <a:rPr lang="en-US"/>
              <a:t>125m + 9.6 = 134.6m</a:t>
            </a:r>
          </a:p>
          <a:p>
            <a:pPr lvl="1"/>
            <a:r>
              <a:rPr lang="en-US" b="1"/>
              <a:t>=135m</a:t>
            </a:r>
          </a:p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3810000" cy="4953000"/>
          </a:xfrm>
        </p:spPr>
        <p:txBody>
          <a:bodyPr/>
          <a:lstStyle/>
          <a:p>
            <a:r>
              <a:rPr lang="en-US" sz="2400" u="sng"/>
              <a:t>30kPa  </a:t>
            </a:r>
            <a:r>
              <a:rPr lang="en-US" sz="2400"/>
              <a:t> = 0.22kPa/m 135m</a:t>
            </a:r>
          </a:p>
          <a:p>
            <a:r>
              <a:rPr lang="en-US" sz="2400"/>
              <a:t>Chart lines on Nomogram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610600" y="6324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31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25EE-0077-472A-931A-C34A44434939}" type="slidenum">
              <a:rPr lang="en-US"/>
              <a:pPr/>
              <a:t>42</a:t>
            </a:fld>
            <a:endParaRPr lang="en-US"/>
          </a:p>
        </p:txBody>
      </p:sp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1482725" y="0"/>
          <a:ext cx="6178550" cy="6858000"/>
        </p:xfrm>
        <a:graphic>
          <a:graphicData uri="http://schemas.openxmlformats.org/presentationml/2006/ole">
            <p:oleObj spid="_x0000_s91138" name="Document" r:id="rId3" imgW="5664960" imgH="6286680" progId="Word.Document.8">
              <p:embed/>
            </p:oleObj>
          </a:graphicData>
        </a:graphic>
      </p:graphicFrame>
      <p:sp>
        <p:nvSpPr>
          <p:cNvPr id="91139" name="Line 3"/>
          <p:cNvSpPr>
            <a:spLocks noChangeShapeType="1"/>
          </p:cNvSpPr>
          <p:nvPr/>
        </p:nvSpPr>
        <p:spPr bwMode="auto">
          <a:xfrm>
            <a:off x="1600200" y="3352800"/>
            <a:ext cx="3276600" cy="24384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Line 4"/>
          <p:cNvSpPr>
            <a:spLocks noChangeShapeType="1"/>
          </p:cNvSpPr>
          <p:nvPr/>
        </p:nvSpPr>
        <p:spPr bwMode="auto">
          <a:xfrm flipV="1">
            <a:off x="4572000" y="1066800"/>
            <a:ext cx="2819400" cy="47244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8382000" y="64690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33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07C-BCE9-4A31-802B-0E181683FEDC}" type="slidenum">
              <a:rPr lang="en-US"/>
              <a:pPr/>
              <a:t>43</a:t>
            </a:fld>
            <a:endParaRPr lang="en-US"/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1905000" y="1447800"/>
            <a:ext cx="8229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3600"/>
              <a:t>Q = 20,000 l/min</a:t>
            </a:r>
          </a:p>
          <a:p>
            <a:pPr algn="l"/>
            <a:r>
              <a:rPr lang="en-US" sz="3600"/>
              <a:t>P1 = 10 bar (_________kPa)</a:t>
            </a:r>
          </a:p>
          <a:p>
            <a:pPr algn="l"/>
            <a:r>
              <a:rPr lang="en-US" sz="3600">
                <a:sym typeface="Symbol" pitchFamily="18" charset="2"/>
              </a:rPr>
              <a:t>P = .5  bar (_________kPa)</a:t>
            </a:r>
          </a:p>
          <a:p>
            <a:pPr algn="l"/>
            <a:r>
              <a:rPr lang="en-US" sz="3600">
                <a:sym typeface="Symbol" pitchFamily="18" charset="2"/>
              </a:rPr>
              <a:t>L   = 200 m pipe length</a:t>
            </a:r>
          </a:p>
          <a:p>
            <a:pPr algn="l"/>
            <a:endParaRPr lang="en-US" sz="3600">
              <a:sym typeface="Symbol" pitchFamily="18" charset="2"/>
            </a:endParaRPr>
          </a:p>
          <a:p>
            <a:pPr algn="l"/>
            <a:r>
              <a:rPr lang="en-US" sz="3600">
                <a:sym typeface="Symbol" pitchFamily="18" charset="2"/>
              </a:rPr>
              <a:t>P  = kPa/m</a:t>
            </a:r>
          </a:p>
          <a:p>
            <a:pPr algn="l"/>
            <a:r>
              <a:rPr lang="en-US" sz="3600">
                <a:sym typeface="Symbol" pitchFamily="18" charset="2"/>
              </a:rPr>
              <a:t> L 	</a:t>
            </a:r>
          </a:p>
          <a:p>
            <a:pPr algn="l"/>
            <a:r>
              <a:rPr lang="en-US" sz="3600">
                <a:sym typeface="Symbol" pitchFamily="18" charset="2"/>
              </a:rPr>
              <a:t>l/min x .00001667 = m³/s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762000" y="457200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Using the ring main example on page 29 size for the following requirements:</a:t>
            </a:r>
          </a:p>
        </p:txBody>
      </p:sp>
      <p:sp>
        <p:nvSpPr>
          <p:cNvPr id="92164" name="Line 4"/>
          <p:cNvSpPr>
            <a:spLocks noChangeShapeType="1"/>
          </p:cNvSpPr>
          <p:nvPr/>
        </p:nvSpPr>
        <p:spPr bwMode="auto">
          <a:xfrm>
            <a:off x="1905000" y="48006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CF8F-A579-4ECF-8955-2DB1491B90A1}" type="slidenum">
              <a:rPr lang="en-US"/>
              <a:pPr/>
              <a:t>44</a:t>
            </a:fld>
            <a:endParaRPr lang="en-US"/>
          </a:p>
        </p:txBody>
      </p:sp>
      <p:graphicFrame>
        <p:nvGraphicFramePr>
          <p:cNvPr id="220160" name="Object 0"/>
          <p:cNvGraphicFramePr>
            <a:graphicFrameLocks noChangeAspect="1"/>
          </p:cNvGraphicFramePr>
          <p:nvPr/>
        </p:nvGraphicFramePr>
        <p:xfrm>
          <a:off x="1571625" y="304800"/>
          <a:ext cx="5999163" cy="6248400"/>
        </p:xfrm>
        <a:graphic>
          <a:graphicData uri="http://schemas.openxmlformats.org/presentationml/2006/ole">
            <p:oleObj spid="_x0000_s220160" name="Picture" r:id="rId3" imgW="3942000" imgH="4104720" progId="Word.Picture.8">
              <p:embed/>
            </p:oleObj>
          </a:graphicData>
        </a:graphic>
      </p:graphicFrame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8534400" y="639286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39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1E8D-F5F7-4EFC-85D8-2FEAD6D9F545}" type="slidenum">
              <a:rPr lang="en-US"/>
              <a:pPr/>
              <a:t>45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r>
              <a:rPr lang="en-US" sz="2800" i="1"/>
              <a:t>P = 7 bar (700,000 N/m²)</a:t>
            </a:r>
          </a:p>
          <a:p>
            <a:r>
              <a:rPr lang="en-US" sz="2800" i="1"/>
              <a:t>D = 63mm (.063m)</a:t>
            </a:r>
          </a:p>
          <a:p>
            <a:r>
              <a:rPr lang="en-US" sz="2800" i="1"/>
              <a:t>d  = 15mm (.015m)</a:t>
            </a:r>
          </a:p>
          <a:p>
            <a:pPr>
              <a:lnSpc>
                <a:spcPct val="90000"/>
              </a:lnSpc>
            </a:pPr>
            <a:r>
              <a:rPr lang="en-US" sz="2800" i="1"/>
              <a:t>F = </a:t>
            </a:r>
            <a:r>
              <a:rPr lang="en-US" sz="2800">
                <a:sym typeface="Symbol" pitchFamily="18" charset="2"/>
              </a:rPr>
              <a:t>  x</a:t>
            </a:r>
            <a:r>
              <a:rPr lang="en-US" sz="2800" i="1">
                <a:sym typeface="Symbol" pitchFamily="18" charset="2"/>
              </a:rPr>
              <a:t> (D² -d²) x P						4</a:t>
            </a:r>
          </a:p>
          <a:p>
            <a:pPr>
              <a:lnSpc>
                <a:spcPct val="90000"/>
              </a:lnSpc>
            </a:pPr>
            <a:r>
              <a:rPr lang="en-US" sz="2800">
                <a:sym typeface="Symbol" pitchFamily="18" charset="2"/>
              </a:rPr>
              <a:t>F = </a:t>
            </a:r>
            <a:r>
              <a:rPr lang="en-US" sz="2800" u="sng">
                <a:sym typeface="Symbol" pitchFamily="18" charset="2"/>
              </a:rPr>
              <a:t>3.14</a:t>
            </a:r>
            <a:r>
              <a:rPr lang="en-US" sz="2800">
                <a:sym typeface="Symbol" pitchFamily="18" charset="2"/>
              </a:rPr>
              <a:t> x (.063² - .015²) x 700,000				    4</a:t>
            </a:r>
          </a:p>
          <a:p>
            <a:pPr>
              <a:lnSpc>
                <a:spcPct val="90000"/>
              </a:lnSpc>
            </a:pPr>
            <a:r>
              <a:rPr lang="en-US" sz="2800">
                <a:sym typeface="Symbol" pitchFamily="18" charset="2"/>
              </a:rPr>
              <a:t>F = </a:t>
            </a:r>
            <a:r>
              <a:rPr lang="en-US" sz="2800" u="sng">
                <a:sym typeface="Symbol" pitchFamily="18" charset="2"/>
              </a:rPr>
              <a:t>3.14</a:t>
            </a:r>
            <a:r>
              <a:rPr lang="en-US" sz="2800">
                <a:sym typeface="Symbol" pitchFamily="18" charset="2"/>
              </a:rPr>
              <a:t> x (.003969 - .0.000225) x 700,000		    4</a:t>
            </a:r>
          </a:p>
          <a:p>
            <a:pPr>
              <a:lnSpc>
                <a:spcPct val="90000"/>
              </a:lnSpc>
            </a:pPr>
            <a:r>
              <a:rPr lang="en-US" sz="2800">
                <a:sym typeface="Symbol" pitchFamily="18" charset="2"/>
              </a:rPr>
              <a:t>F = .785 x .003744 x 700,000</a:t>
            </a:r>
          </a:p>
          <a:p>
            <a:pPr>
              <a:lnSpc>
                <a:spcPct val="90000"/>
              </a:lnSpc>
            </a:pPr>
            <a:r>
              <a:rPr lang="en-US" b="1">
                <a:sym typeface="Symbol" pitchFamily="18" charset="2"/>
              </a:rPr>
              <a:t>F = 2057.328 N</a:t>
            </a:r>
          </a:p>
        </p:txBody>
      </p:sp>
      <p:sp>
        <p:nvSpPr>
          <p:cNvPr id="95236" name="Line 4"/>
          <p:cNvSpPr>
            <a:spLocks noChangeShapeType="1"/>
          </p:cNvSpPr>
          <p:nvPr/>
        </p:nvSpPr>
        <p:spPr bwMode="auto">
          <a:xfrm>
            <a:off x="1676400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8382000" y="6469063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54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B9BEE-F75F-4CCE-B9F1-F609F813EDA0}" type="slidenum">
              <a:rPr lang="en-US"/>
              <a:pPr/>
              <a:t>46</a:t>
            </a:fld>
            <a:endParaRPr lang="en-US"/>
          </a:p>
        </p:txBody>
      </p:sp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0" y="838200"/>
          <a:ext cx="8915400" cy="5783263"/>
        </p:xfrm>
        <a:graphic>
          <a:graphicData uri="http://schemas.openxmlformats.org/presentationml/2006/ole">
            <p:oleObj spid="_x0000_s98306" name="Document" r:id="rId3" imgW="6147360" imgH="3987720" progId="Word.Document.8">
              <p:embed/>
            </p:oleObj>
          </a:graphicData>
        </a:graphic>
      </p:graphicFrame>
      <p:sp>
        <p:nvSpPr>
          <p:cNvPr id="98307" name="Line 3"/>
          <p:cNvSpPr>
            <a:spLocks noChangeShapeType="1"/>
          </p:cNvSpPr>
          <p:nvPr/>
        </p:nvSpPr>
        <p:spPr bwMode="auto">
          <a:xfrm flipH="1">
            <a:off x="3048000" y="4648200"/>
            <a:ext cx="4953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8" name="Line 4"/>
          <p:cNvSpPr>
            <a:spLocks noChangeShapeType="1"/>
          </p:cNvSpPr>
          <p:nvPr/>
        </p:nvSpPr>
        <p:spPr bwMode="auto">
          <a:xfrm>
            <a:off x="3048000" y="4648200"/>
            <a:ext cx="0" cy="1447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5DEB-EE94-440C-A6BD-AB9C279E6DFD}" type="slidenum">
              <a:rPr lang="en-US"/>
              <a:pPr/>
              <a:t>47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457200"/>
          </a:xfrm>
        </p:spPr>
        <p:txBody>
          <a:bodyPr/>
          <a:lstStyle/>
          <a:p>
            <a:pPr algn="l"/>
            <a:r>
              <a:rPr lang="en-US" sz="2000"/>
              <a:t>Example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3733800" cy="5257800"/>
          </a:xfrm>
        </p:spPr>
        <p:txBody>
          <a:bodyPr/>
          <a:lstStyle/>
          <a:p>
            <a:r>
              <a:rPr lang="en-US" sz="2000" i="1"/>
              <a:t>M = 100kg</a:t>
            </a:r>
          </a:p>
          <a:p>
            <a:r>
              <a:rPr lang="en-US" sz="2000" i="1"/>
              <a:t>P  = 5bar</a:t>
            </a:r>
          </a:p>
          <a:p>
            <a:r>
              <a:rPr lang="en-US" sz="2000" i="1">
                <a:sym typeface="Symbol" pitchFamily="18" charset="2"/>
              </a:rPr>
              <a:t> = 32mm</a:t>
            </a:r>
          </a:p>
          <a:p>
            <a:r>
              <a:rPr lang="en-US" sz="2000" i="1">
                <a:sym typeface="Symbol" pitchFamily="18" charset="2"/>
              </a:rPr>
              <a:t>  = 0.2</a:t>
            </a:r>
          </a:p>
          <a:p>
            <a:endParaRPr lang="en-US" sz="2000" i="1">
              <a:sym typeface="Symbol" pitchFamily="18" charset="2"/>
            </a:endParaRPr>
          </a:p>
          <a:p>
            <a:r>
              <a:rPr lang="en-US" sz="2000" i="1">
                <a:sym typeface="Symbol" pitchFamily="18" charset="2"/>
              </a:rPr>
              <a:t>F = /4 x D²x P = 401.9 N</a:t>
            </a:r>
          </a:p>
          <a:p>
            <a:endParaRPr lang="en-US" sz="2000" i="1">
              <a:sym typeface="Symbol" pitchFamily="18" charset="2"/>
            </a:endParaRPr>
          </a:p>
          <a:p>
            <a:r>
              <a:rPr lang="en-US" sz="2000" i="1">
                <a:solidFill>
                  <a:srgbClr val="800000"/>
                </a:solidFill>
                <a:sym typeface="Symbol" pitchFamily="18" charset="2"/>
              </a:rPr>
              <a:t>From chart 6.16</a:t>
            </a:r>
          </a:p>
          <a:p>
            <a:pPr lvl="1"/>
            <a:r>
              <a:rPr lang="en-US" sz="2000" i="1"/>
              <a:t>90KG = 43.9% Lo.</a:t>
            </a:r>
          </a:p>
          <a:p>
            <a:pPr lvl="2"/>
            <a:r>
              <a:rPr lang="en-US" sz="1800" i="1">
                <a:solidFill>
                  <a:srgbClr val="800000"/>
                </a:solidFill>
              </a:rPr>
              <a:t>To find Lo for 100kg</a:t>
            </a:r>
            <a:endParaRPr lang="en-US" sz="1800" i="1"/>
          </a:p>
          <a:p>
            <a:pPr lvl="1"/>
            <a:r>
              <a:rPr lang="en-US" sz="2000" i="1"/>
              <a:t>43.9 x </a:t>
            </a:r>
            <a:r>
              <a:rPr lang="en-US" sz="2000" i="1" u="sng"/>
              <a:t>100</a:t>
            </a:r>
            <a:r>
              <a:rPr lang="en-US" sz="2000" i="1"/>
              <a:t>	= 48.8 % Lo.	         90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914400"/>
            <a:ext cx="4648200" cy="5181600"/>
          </a:xfrm>
        </p:spPr>
        <p:txBody>
          <a:bodyPr/>
          <a:lstStyle/>
          <a:p>
            <a:pPr lvl="1"/>
            <a:r>
              <a:rPr lang="en-US" sz="1800" i="1">
                <a:solidFill>
                  <a:srgbClr val="800000"/>
                </a:solidFill>
              </a:rPr>
              <a:t>Calculate remaining force</a:t>
            </a:r>
            <a:endParaRPr lang="en-US" sz="1800" i="1"/>
          </a:p>
          <a:p>
            <a:r>
              <a:rPr lang="en-US" sz="2000" i="1"/>
              <a:t>401.9  x  </a:t>
            </a:r>
            <a:r>
              <a:rPr lang="en-US" sz="2000" i="1" u="sng"/>
              <a:t>48.8</a:t>
            </a:r>
            <a:r>
              <a:rPr lang="en-US" sz="2000" i="1"/>
              <a:t> </a:t>
            </a:r>
            <a:r>
              <a:rPr lang="en-US" sz="2000" i="1">
                <a:solidFill>
                  <a:srgbClr val="800000"/>
                </a:solidFill>
              </a:rPr>
              <a:t>(.488)</a:t>
            </a:r>
            <a:r>
              <a:rPr lang="en-US" sz="2000" i="1"/>
              <a:t>  =  196N		      100</a:t>
            </a:r>
          </a:p>
          <a:p>
            <a:pPr lvl="1"/>
            <a:r>
              <a:rPr lang="en-US" sz="1800" i="1">
                <a:solidFill>
                  <a:srgbClr val="800000"/>
                </a:solidFill>
              </a:rPr>
              <a:t>assume a cylinder efficiency of 95%</a:t>
            </a:r>
          </a:p>
          <a:p>
            <a:r>
              <a:rPr lang="en-US" sz="2000" i="1"/>
              <a:t>196  x  </a:t>
            </a:r>
            <a:r>
              <a:rPr lang="en-US" sz="2000" i="1" u="sng"/>
              <a:t>95 </a:t>
            </a:r>
            <a:r>
              <a:rPr lang="en-US" sz="2000" i="1"/>
              <a:t>  =  185.7 N			   100</a:t>
            </a:r>
          </a:p>
          <a:p>
            <a:pPr lvl="1"/>
            <a:r>
              <a:rPr lang="en-US" sz="1800" i="1">
                <a:solidFill>
                  <a:srgbClr val="800000"/>
                </a:solidFill>
              </a:rPr>
              <a:t>Newtons  = kg • m/s² , therefor</a:t>
            </a:r>
          </a:p>
          <a:p>
            <a:r>
              <a:rPr lang="en-US" sz="2000" i="1"/>
              <a:t>185.7 N = 185.7 kg • m/s²</a:t>
            </a:r>
          </a:p>
          <a:p>
            <a:pPr lvl="1"/>
            <a:r>
              <a:rPr lang="en-US" sz="1800" i="1">
                <a:solidFill>
                  <a:srgbClr val="800000"/>
                </a:solidFill>
              </a:rPr>
              <a:t>divide mass into remaining force</a:t>
            </a:r>
            <a:endParaRPr lang="en-US" sz="1800" i="1"/>
          </a:p>
          <a:p>
            <a:r>
              <a:rPr lang="en-US" sz="2000" i="1"/>
              <a:t>m/s²   = </a:t>
            </a:r>
            <a:r>
              <a:rPr lang="en-US" sz="2000" i="1" u="sng"/>
              <a:t>185.7 kg • m/s²		                             	</a:t>
            </a:r>
            <a:r>
              <a:rPr lang="en-US" sz="2000" i="1"/>
              <a:t>           100kg</a:t>
            </a:r>
          </a:p>
          <a:p>
            <a:endParaRPr lang="en-US" sz="2000" i="1"/>
          </a:p>
          <a:p>
            <a:r>
              <a:rPr lang="en-US" sz="2400" b="1" i="1"/>
              <a:t>= </a:t>
            </a:r>
            <a:r>
              <a:rPr lang="en-US" sz="2400" b="1" i="1">
                <a:solidFill>
                  <a:srgbClr val="800000"/>
                </a:solidFill>
              </a:rPr>
              <a:t>1.857 m/s²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9AB49-9E71-40DB-9B59-8393F9AB7E44}" type="slidenum">
              <a:rPr lang="en-US"/>
              <a:pPr/>
              <a:t>48</a:t>
            </a:fld>
            <a:endParaRPr lang="en-US"/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2438400" y="492125"/>
            <a:ext cx="5630863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i="1"/>
              <a:t>M = _______kg</a:t>
            </a:r>
          </a:p>
          <a:p>
            <a:pPr algn="l"/>
            <a:endParaRPr lang="en-US" sz="4000" i="1"/>
          </a:p>
          <a:p>
            <a:pPr algn="l"/>
            <a:r>
              <a:rPr lang="en-US" sz="4000" i="1"/>
              <a:t>P  = _______bar</a:t>
            </a:r>
          </a:p>
          <a:p>
            <a:pPr algn="l"/>
            <a:endParaRPr lang="en-US" sz="4000" i="1">
              <a:sym typeface="Symbol" pitchFamily="18" charset="2"/>
            </a:endParaRPr>
          </a:p>
          <a:p>
            <a:pPr algn="l"/>
            <a:r>
              <a:rPr lang="en-US" sz="4000" i="1">
                <a:sym typeface="Symbol" pitchFamily="18" charset="2"/>
              </a:rPr>
              <a:t> =</a:t>
            </a:r>
            <a:r>
              <a:rPr lang="en-US" sz="4000" i="1" u="sng">
                <a:sym typeface="Symbol" pitchFamily="18" charset="2"/>
              </a:rPr>
              <a:t> _______</a:t>
            </a:r>
            <a:r>
              <a:rPr lang="en-US" sz="4000" i="1">
                <a:sym typeface="Symbol" pitchFamily="18" charset="2"/>
              </a:rPr>
              <a:t>mm</a:t>
            </a:r>
          </a:p>
          <a:p>
            <a:pPr algn="l"/>
            <a:endParaRPr lang="en-US" sz="4000" i="1">
              <a:sym typeface="Symbol" pitchFamily="18" charset="2"/>
            </a:endParaRPr>
          </a:p>
          <a:p>
            <a:pPr algn="l"/>
            <a:r>
              <a:rPr lang="en-US" sz="4000" i="1">
                <a:sym typeface="Symbol" pitchFamily="18" charset="2"/>
              </a:rPr>
              <a:t>  = 0.2</a:t>
            </a:r>
          </a:p>
          <a:p>
            <a:pPr algn="l"/>
            <a:endParaRPr lang="en-US" sz="4000" i="1">
              <a:sym typeface="Symbol" pitchFamily="18" charset="2"/>
            </a:endParaRPr>
          </a:p>
          <a:p>
            <a:pPr algn="l"/>
            <a:r>
              <a:rPr lang="en-US" sz="4000" i="1">
                <a:sym typeface="Symbol" pitchFamily="18" charset="2"/>
              </a:rPr>
              <a:t>F = /4 x D²x P = 401.9 N</a:t>
            </a:r>
            <a:endParaRPr lang="en-US" sz="1800" i="1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CB97-61FD-472E-B77A-9B681BF61202}" type="slidenum">
              <a:rPr lang="en-US"/>
              <a:pPr/>
              <a:t>49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1371600"/>
          </a:xfrm>
        </p:spPr>
        <p:txBody>
          <a:bodyPr/>
          <a:lstStyle/>
          <a:p>
            <a:pPr algn="l"/>
            <a:r>
              <a:rPr lang="en-US" sz="3200"/>
              <a:t>Air Flow and Consumption</a:t>
            </a:r>
            <a:br>
              <a:rPr lang="en-US" sz="3200"/>
            </a:br>
            <a:r>
              <a:rPr lang="en-US" sz="2400"/>
              <a:t>Air consumption of a cylinder is defined as:</a:t>
            </a:r>
            <a:br>
              <a:rPr lang="en-US" sz="2400"/>
            </a:br>
            <a:r>
              <a:rPr lang="en-US" sz="1600" b="1" i="1"/>
              <a:t>piston area x stroke length x number of single strokes per minute x absolute pressure in bar.</a:t>
            </a:r>
            <a:br>
              <a:rPr lang="en-US" sz="1600" b="1" i="1"/>
            </a:br>
            <a:endParaRPr lang="en-US" sz="3200"/>
          </a:p>
        </p:txBody>
      </p:sp>
      <p:graphicFrame>
        <p:nvGraphicFramePr>
          <p:cNvPr id="107523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685800" y="1752600"/>
          <a:ext cx="7772400" cy="2808288"/>
        </p:xfrm>
        <a:graphic>
          <a:graphicData uri="http://schemas.openxmlformats.org/presentationml/2006/ole">
            <p:oleObj spid="_x0000_s107523" name="Document" r:id="rId3" imgW="4813920" imgH="1739880" progId="Word.Document.8">
              <p:embed/>
            </p:oleObj>
          </a:graphicData>
        </a:graphic>
      </p:graphicFrame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762000" y="5181600"/>
            <a:ext cx="8153400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b="1" i="1">
                <a:solidFill>
                  <a:srgbClr val="800000"/>
                </a:solidFill>
              </a:rPr>
              <a:t>Q = D² (m) x </a:t>
            </a:r>
            <a:r>
              <a:rPr lang="en-US" sz="3200" b="1" i="1" u="sng">
                <a:solidFill>
                  <a:srgbClr val="800000"/>
                </a:solidFill>
                <a:sym typeface="Symbol" pitchFamily="18" charset="2"/>
              </a:rPr>
              <a:t></a:t>
            </a:r>
            <a:r>
              <a:rPr lang="en-US" b="1" i="1">
                <a:solidFill>
                  <a:srgbClr val="800000"/>
                </a:solidFill>
                <a:sym typeface="Symbol" pitchFamily="18" charset="2"/>
              </a:rPr>
              <a:t> x (P + Pa) x stroke(m) x # strokes/min x 1000	          4</a:t>
            </a:r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2C10-801A-4D80-940C-35B1D7C3E399}" type="slidenum">
              <a:rPr lang="en-US"/>
              <a:pPr/>
              <a:t>5</a:t>
            </a:fld>
            <a:endParaRPr 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60388"/>
            <a:ext cx="7772400" cy="1143000"/>
          </a:xfrm>
        </p:spPr>
        <p:txBody>
          <a:bodyPr/>
          <a:lstStyle/>
          <a:p>
            <a:r>
              <a:rPr lang="en-US"/>
              <a:t>Properties of compressed air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2108200"/>
            <a:ext cx="7772400" cy="4114800"/>
          </a:xfrm>
        </p:spPr>
        <p:txBody>
          <a:bodyPr/>
          <a:lstStyle/>
          <a:p>
            <a:r>
              <a:rPr lang="en-US" sz="2400"/>
              <a:t>Reliability</a:t>
            </a:r>
          </a:p>
          <a:p>
            <a:endParaRPr lang="en-US" sz="2400"/>
          </a:p>
          <a:p>
            <a:r>
              <a:rPr lang="en-US" sz="2400"/>
              <a:t>Resistance to Environment</a:t>
            </a:r>
          </a:p>
          <a:p>
            <a:endParaRPr lang="en-US" sz="2400"/>
          </a:p>
          <a:p>
            <a:r>
              <a:rPr lang="en-US" sz="2400"/>
              <a:t>Environmentally clean.</a:t>
            </a:r>
          </a:p>
          <a:p>
            <a:pPr lvl="1"/>
            <a:endParaRPr lang="en-US" sz="2000"/>
          </a:p>
          <a:p>
            <a:r>
              <a:rPr lang="en-US" sz="2400"/>
              <a:t>Safety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B764A-F623-4ED8-9CCB-5D5B653D0C60}" type="slidenum">
              <a:rPr lang="en-US"/>
              <a:pPr/>
              <a:t>50</a:t>
            </a:fld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200400"/>
            <a:ext cx="2057400" cy="2895600"/>
          </a:xfrm>
        </p:spPr>
        <p:txBody>
          <a:bodyPr/>
          <a:lstStyle/>
          <a:p>
            <a:r>
              <a:rPr lang="en-US" sz="2000" i="1"/>
              <a:t>Example.</a:t>
            </a:r>
          </a:p>
          <a:p>
            <a:endParaRPr lang="en-US" sz="2000" i="1"/>
          </a:p>
          <a:p>
            <a:r>
              <a:rPr lang="en-US" sz="1600" i="1">
                <a:sym typeface="Symbol" pitchFamily="18" charset="2"/>
              </a:rPr>
              <a:t>        = 80</a:t>
            </a:r>
            <a:endParaRPr lang="en-US" sz="2000" i="1">
              <a:sym typeface="Symbol" pitchFamily="18" charset="2"/>
            </a:endParaRPr>
          </a:p>
          <a:p>
            <a:r>
              <a:rPr lang="en-US" sz="1600" i="1">
                <a:sym typeface="Symbol" pitchFamily="18" charset="2"/>
              </a:rPr>
              <a:t>stroke = 400mm</a:t>
            </a:r>
          </a:p>
          <a:p>
            <a:r>
              <a:rPr lang="en-US" sz="1600" i="1">
                <a:sym typeface="Symbol" pitchFamily="18" charset="2"/>
              </a:rPr>
              <a:t>s/min  = 12 x 2</a:t>
            </a:r>
          </a:p>
          <a:p>
            <a:r>
              <a:rPr lang="en-US" sz="1600" i="1">
                <a:sym typeface="Symbol" pitchFamily="18" charset="2"/>
              </a:rPr>
              <a:t>P         = 6bar</a:t>
            </a:r>
            <a:r>
              <a:rPr lang="en-US" sz="1600">
                <a:sym typeface="Symbol" pitchFamily="18" charset="2"/>
              </a:rPr>
              <a:t>.</a:t>
            </a:r>
            <a:endParaRPr lang="en-US" sz="160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819400" y="3200400"/>
            <a:ext cx="6019800" cy="2895600"/>
          </a:xfrm>
        </p:spPr>
        <p:txBody>
          <a:bodyPr/>
          <a:lstStyle/>
          <a:p>
            <a:r>
              <a:rPr lang="en-US" sz="1800"/>
              <a:t>From table 6.19... </a:t>
            </a:r>
            <a:r>
              <a:rPr lang="en-US" sz="1600">
                <a:sym typeface="Symbol" pitchFamily="18" charset="2"/>
              </a:rPr>
              <a:t>80 at 6 bar = 3.479 (3.5)l/100mm stroke</a:t>
            </a:r>
          </a:p>
          <a:p>
            <a:endParaRPr lang="en-US" sz="1600">
              <a:sym typeface="Symbol" pitchFamily="18" charset="2"/>
            </a:endParaRPr>
          </a:p>
          <a:p>
            <a:r>
              <a:rPr lang="en-US" sz="1600">
                <a:sym typeface="Symbol" pitchFamily="18" charset="2"/>
              </a:rPr>
              <a:t>Qt =  Q    x     </a:t>
            </a:r>
            <a:r>
              <a:rPr lang="en-US" sz="1600" u="sng">
                <a:sym typeface="Symbol" pitchFamily="18" charset="2"/>
              </a:rPr>
              <a:t>stroke(mm</a:t>
            </a:r>
            <a:r>
              <a:rPr lang="en-US" sz="1600">
                <a:sym typeface="Symbol" pitchFamily="18" charset="2"/>
              </a:rPr>
              <a:t>)     x     # of extend + retract strokes 		                100</a:t>
            </a:r>
          </a:p>
          <a:p>
            <a:r>
              <a:rPr lang="en-US" sz="1600">
                <a:sym typeface="Symbol" pitchFamily="18" charset="2"/>
              </a:rPr>
              <a:t>Qt  =  3.5  x  </a:t>
            </a:r>
            <a:r>
              <a:rPr lang="en-US" sz="1600" u="sng">
                <a:sym typeface="Symbol" pitchFamily="18" charset="2"/>
              </a:rPr>
              <a:t>400 </a:t>
            </a:r>
            <a:r>
              <a:rPr lang="en-US" sz="1600">
                <a:sym typeface="Symbol" pitchFamily="18" charset="2"/>
              </a:rPr>
              <a:t> x  24 					         100</a:t>
            </a:r>
          </a:p>
          <a:p>
            <a:r>
              <a:rPr lang="en-US" sz="1600">
                <a:sym typeface="Symbol" pitchFamily="18" charset="2"/>
              </a:rPr>
              <a:t>Qt  =  3.5  x  4  x  24</a:t>
            </a:r>
          </a:p>
          <a:p>
            <a:endParaRPr lang="en-US" sz="1600">
              <a:sym typeface="Symbol" pitchFamily="18" charset="2"/>
            </a:endParaRPr>
          </a:p>
          <a:p>
            <a:r>
              <a:rPr lang="en-US" sz="2400" b="1">
                <a:sym typeface="Symbol" pitchFamily="18" charset="2"/>
              </a:rPr>
              <a:t>Qt  =  336 l/min.</a:t>
            </a:r>
          </a:p>
        </p:txBody>
      </p:sp>
      <p:graphicFrame>
        <p:nvGraphicFramePr>
          <p:cNvPr id="221184" name="Object 0"/>
          <p:cNvGraphicFramePr>
            <a:graphicFrameLocks noChangeAspect="1"/>
          </p:cNvGraphicFramePr>
          <p:nvPr>
            <p:ph type="title"/>
          </p:nvPr>
        </p:nvGraphicFramePr>
        <p:xfrm>
          <a:off x="685800" y="496888"/>
          <a:ext cx="7772400" cy="2586037"/>
        </p:xfrm>
        <a:graphic>
          <a:graphicData uri="http://schemas.openxmlformats.org/presentationml/2006/ole">
            <p:oleObj spid="_x0000_s221184" name="Document" r:id="rId3" imgW="5600880" imgH="18644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B663-F5F3-4A12-B74F-C69510DA548E}" type="slidenum">
              <a:rPr lang="en-US"/>
              <a:pPr/>
              <a:t>51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sz="3200"/>
              <a:t>Peak Flow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r>
              <a:rPr lang="en-US" sz="2400"/>
              <a:t>For  </a:t>
            </a:r>
            <a:r>
              <a:rPr lang="en-US" sz="2400" b="1"/>
              <a:t>sizing the valve</a:t>
            </a:r>
            <a:r>
              <a:rPr lang="en-US" sz="2400"/>
              <a:t> of an individual cylinder we need to calculate </a:t>
            </a:r>
            <a:r>
              <a:rPr lang="en-US" sz="2400" b="1"/>
              <a:t>Peak flow</a:t>
            </a:r>
            <a:r>
              <a:rPr lang="en-US" sz="2400"/>
              <a:t>. The peak flow depends on the cylinders highest possible speed. The peak flow of all simultaneously moving cylinders defines the flow to which the FRL has to be sized.</a:t>
            </a:r>
          </a:p>
          <a:p>
            <a:endParaRPr lang="en-US" sz="2000"/>
          </a:p>
          <a:p>
            <a:r>
              <a:rPr lang="en-US" sz="2400"/>
              <a:t>To compensate for </a:t>
            </a:r>
            <a:r>
              <a:rPr lang="en-US" sz="2400" b="1"/>
              <a:t>adiabatic</a:t>
            </a:r>
            <a:r>
              <a:rPr lang="en-US" sz="2400"/>
              <a:t> change, the theoretical volume flow has to be multiplied by a factor of  </a:t>
            </a:r>
            <a:r>
              <a:rPr lang="en-US" sz="2400" b="1"/>
              <a:t>1.4. </a:t>
            </a:r>
            <a:r>
              <a:rPr lang="en-US" sz="2400"/>
              <a:t>This represents a fair average confirmed in a high number of practical tests.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04800" y="4800600"/>
            <a:ext cx="86106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b="1" i="1">
                <a:solidFill>
                  <a:srgbClr val="800000"/>
                </a:solidFill>
              </a:rPr>
              <a:t>Q = 1.4 x D² (m) x </a:t>
            </a:r>
            <a:r>
              <a:rPr lang="en-US" sz="3200" b="1" i="1" u="sng">
                <a:solidFill>
                  <a:srgbClr val="800000"/>
                </a:solidFill>
                <a:sym typeface="Symbol" pitchFamily="18" charset="2"/>
              </a:rPr>
              <a:t></a:t>
            </a:r>
            <a:r>
              <a:rPr lang="en-US" b="1" i="1">
                <a:solidFill>
                  <a:srgbClr val="800000"/>
                </a:solidFill>
                <a:sym typeface="Symbol" pitchFamily="18" charset="2"/>
              </a:rPr>
              <a:t> x (P + Pa) x stroke(m) x # strokes/min x 1000	                   4</a:t>
            </a:r>
            <a:endParaRPr lang="en-US">
              <a:solidFill>
                <a:srgbClr val="800000"/>
              </a:solidFill>
            </a:endParaRPr>
          </a:p>
          <a:p>
            <a:pPr algn="l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5C0AB-1163-4A1A-89DD-948413975EB7}" type="slidenum">
              <a:rPr lang="en-US"/>
              <a:pPr/>
              <a:t>52</a:t>
            </a:fld>
            <a:endParaRPr lang="en-US"/>
          </a:p>
        </p:txBody>
      </p:sp>
      <p:graphicFrame>
        <p:nvGraphicFramePr>
          <p:cNvPr id="222208" name="Object 1024"/>
          <p:cNvGraphicFramePr>
            <a:graphicFrameLocks noChangeAspect="1"/>
          </p:cNvGraphicFramePr>
          <p:nvPr>
            <p:ph type="title"/>
          </p:nvPr>
        </p:nvGraphicFramePr>
        <p:xfrm>
          <a:off x="0" y="192088"/>
          <a:ext cx="9144000" cy="3043237"/>
        </p:xfrm>
        <a:graphic>
          <a:graphicData uri="http://schemas.openxmlformats.org/presentationml/2006/ole">
            <p:oleObj spid="_x0000_s222208" name="Document" r:id="rId3" imgW="5600880" imgH="1864440" progId="Word.Document.8">
              <p:embed/>
            </p:oleObj>
          </a:graphicData>
        </a:graphic>
      </p:graphicFrame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429000"/>
            <a:ext cx="2057400" cy="2667000"/>
          </a:xfrm>
        </p:spPr>
        <p:txBody>
          <a:bodyPr/>
          <a:lstStyle/>
          <a:p>
            <a:r>
              <a:rPr lang="en-US" sz="2000" i="1"/>
              <a:t>Example.</a:t>
            </a:r>
          </a:p>
          <a:p>
            <a:endParaRPr lang="en-US" sz="2000" i="1"/>
          </a:p>
          <a:p>
            <a:r>
              <a:rPr lang="en-US" sz="1600" i="1">
                <a:sym typeface="Symbol" pitchFamily="18" charset="2"/>
              </a:rPr>
              <a:t>        = 80</a:t>
            </a:r>
            <a:endParaRPr lang="en-US" sz="2000" i="1">
              <a:sym typeface="Symbol" pitchFamily="18" charset="2"/>
            </a:endParaRPr>
          </a:p>
          <a:p>
            <a:r>
              <a:rPr lang="en-US" sz="1600" i="1">
                <a:sym typeface="Symbol" pitchFamily="18" charset="2"/>
              </a:rPr>
              <a:t>stroke = 400mm</a:t>
            </a:r>
          </a:p>
          <a:p>
            <a:r>
              <a:rPr lang="en-US" sz="1600" i="1">
                <a:sym typeface="Symbol" pitchFamily="18" charset="2"/>
              </a:rPr>
              <a:t>s/min  = 12 x 2</a:t>
            </a:r>
          </a:p>
          <a:p>
            <a:r>
              <a:rPr lang="en-US" sz="1600" i="1">
                <a:sym typeface="Symbol" pitchFamily="18" charset="2"/>
              </a:rPr>
              <a:t>P         = 6bar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895600" y="3429000"/>
            <a:ext cx="5562600" cy="2667000"/>
          </a:xfrm>
        </p:spPr>
        <p:txBody>
          <a:bodyPr/>
          <a:lstStyle/>
          <a:p>
            <a:r>
              <a:rPr lang="en-US" sz="1800"/>
              <a:t>From table 6.20... </a:t>
            </a:r>
            <a:r>
              <a:rPr lang="en-US" sz="1600">
                <a:sym typeface="Symbol" pitchFamily="18" charset="2"/>
              </a:rPr>
              <a:t>80 at 6 bar = 4.87 (4.9)l/100mm stroke</a:t>
            </a:r>
          </a:p>
          <a:p>
            <a:endParaRPr lang="en-US" sz="1600">
              <a:sym typeface="Symbol" pitchFamily="18" charset="2"/>
            </a:endParaRPr>
          </a:p>
          <a:p>
            <a:r>
              <a:rPr lang="en-US" sz="1600">
                <a:sym typeface="Symbol" pitchFamily="18" charset="2"/>
              </a:rPr>
              <a:t>Qt=   Q    x     </a:t>
            </a:r>
            <a:r>
              <a:rPr lang="en-US" sz="1600" u="sng">
                <a:sym typeface="Symbol" pitchFamily="18" charset="2"/>
              </a:rPr>
              <a:t>stroke(mm</a:t>
            </a:r>
            <a:r>
              <a:rPr lang="en-US" sz="1600">
                <a:sym typeface="Symbol" pitchFamily="18" charset="2"/>
              </a:rPr>
              <a:t>)     x     # of extend + retract strokes 	               100</a:t>
            </a:r>
          </a:p>
          <a:p>
            <a:r>
              <a:rPr lang="en-US" sz="1600">
                <a:sym typeface="Symbol" pitchFamily="18" charset="2"/>
              </a:rPr>
              <a:t>Qt  =  4.9   x  </a:t>
            </a:r>
            <a:r>
              <a:rPr lang="en-US" sz="1600" u="sng">
                <a:sym typeface="Symbol" pitchFamily="18" charset="2"/>
              </a:rPr>
              <a:t>400 </a:t>
            </a:r>
            <a:r>
              <a:rPr lang="en-US" sz="1600">
                <a:sym typeface="Symbol" pitchFamily="18" charset="2"/>
              </a:rPr>
              <a:t> x  24 				           100</a:t>
            </a:r>
          </a:p>
          <a:p>
            <a:r>
              <a:rPr lang="en-US" sz="1600">
                <a:sym typeface="Symbol" pitchFamily="18" charset="2"/>
              </a:rPr>
              <a:t>Qt  =  4.9 x  4  x  24</a:t>
            </a:r>
          </a:p>
          <a:p>
            <a:endParaRPr lang="en-US" sz="1600">
              <a:sym typeface="Symbol" pitchFamily="18" charset="2"/>
            </a:endParaRPr>
          </a:p>
          <a:p>
            <a:r>
              <a:rPr lang="en-US" sz="2400" b="1">
                <a:sym typeface="Symbol" pitchFamily="18" charset="2"/>
              </a:rPr>
              <a:t>Qt  =  470.4 l/min.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5747-4B0A-4563-9A71-B8B9E194460F}" type="slidenum">
              <a:rPr lang="en-US"/>
              <a:pPr/>
              <a:t>53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2400"/>
              <a:t>Formulae comparison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 i="1"/>
              <a:t>Q = 1.4 x D² (m) x </a:t>
            </a:r>
            <a:r>
              <a:rPr lang="en-US" sz="2000" b="1" i="1" u="sng">
                <a:sym typeface="Symbol" pitchFamily="18" charset="2"/>
              </a:rPr>
              <a:t></a:t>
            </a:r>
            <a:r>
              <a:rPr lang="en-US" sz="2000" b="1" i="1">
                <a:sym typeface="Symbol" pitchFamily="18" charset="2"/>
              </a:rPr>
              <a:t> x (P + Pa) x stroke(m) x # strokes/min x 1000	                   		       4</a:t>
            </a:r>
            <a:endParaRPr lang="en-US" sz="2000"/>
          </a:p>
          <a:p>
            <a:endParaRPr lang="en-US" sz="2000"/>
          </a:p>
          <a:p>
            <a:r>
              <a:rPr lang="en-US" sz="2000" b="1" i="1"/>
              <a:t>Q = 1.4 x .08²  x  .785  x  ( 6 + 1.013) x .4 x 24 x 1000</a:t>
            </a:r>
          </a:p>
          <a:p>
            <a:endParaRPr lang="en-US" sz="2000" b="1" i="1"/>
          </a:p>
          <a:p>
            <a:r>
              <a:rPr lang="en-US" sz="2000" b="1" i="1"/>
              <a:t>Q = 1.4 x .0064  x  .785  x  7.013 x .4 x 24 x 1000</a:t>
            </a:r>
          </a:p>
          <a:p>
            <a:endParaRPr lang="en-US" sz="2000" b="1" i="1"/>
          </a:p>
          <a:p>
            <a:r>
              <a:rPr lang="en-US" sz="2400" b="1" i="1"/>
              <a:t>Q = 473.54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F28A8-C6B2-44FF-B4E0-16DD409C1771}" type="slidenum">
              <a:rPr lang="en-US"/>
              <a:pPr/>
              <a:t>54</a:t>
            </a:fld>
            <a:endParaRPr lang="en-US"/>
          </a:p>
        </p:txBody>
      </p:sp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304800" y="292100"/>
            <a:ext cx="8839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b="1" i="1"/>
              <a:t>Q = 1.4 x D² (m) x </a:t>
            </a:r>
            <a:r>
              <a:rPr lang="en-US" b="1" i="1" u="sng">
                <a:sym typeface="Symbol" pitchFamily="18" charset="2"/>
              </a:rPr>
              <a:t></a:t>
            </a:r>
            <a:r>
              <a:rPr lang="en-US" b="1" i="1">
                <a:sym typeface="Symbol" pitchFamily="18" charset="2"/>
              </a:rPr>
              <a:t> x (P + Pa) x stroke(m) x # strokes/min x 1000	 	       4</a:t>
            </a:r>
            <a:endParaRPr lang="en-US"/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b="1" i="1">
                <a:sym typeface="Symbol" pitchFamily="18" charset="2"/>
              </a:rPr>
              <a:t>               	  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b="1" i="1">
                <a:sym typeface="Symbol" pitchFamily="18" charset="2"/>
              </a:rPr>
              <a:t>		</a:t>
            </a: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752600" y="1371600"/>
            <a:ext cx="54864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3600" i="1">
                <a:sym typeface="Symbol" pitchFamily="18" charset="2"/>
              </a:rPr>
              <a:t>        = _______mm</a:t>
            </a:r>
          </a:p>
          <a:p>
            <a:pPr algn="l"/>
            <a:endParaRPr lang="en-US" sz="3600" i="1">
              <a:sym typeface="Symbol" pitchFamily="18" charset="2"/>
            </a:endParaRPr>
          </a:p>
          <a:p>
            <a:pPr algn="l"/>
            <a:r>
              <a:rPr lang="en-US" sz="3600" i="1">
                <a:sym typeface="Symbol" pitchFamily="18" charset="2"/>
              </a:rPr>
              <a:t>stroke = _______mm</a:t>
            </a:r>
          </a:p>
          <a:p>
            <a:pPr algn="l"/>
            <a:endParaRPr lang="en-US" sz="3600" i="1">
              <a:sym typeface="Symbol" pitchFamily="18" charset="2"/>
            </a:endParaRPr>
          </a:p>
          <a:p>
            <a:pPr algn="l"/>
            <a:r>
              <a:rPr lang="en-US" sz="3600" i="1">
                <a:sym typeface="Symbol" pitchFamily="18" charset="2"/>
              </a:rPr>
              <a:t>s/min  = _______ x 2</a:t>
            </a:r>
          </a:p>
          <a:p>
            <a:pPr algn="l"/>
            <a:endParaRPr lang="en-US" sz="3600" i="1">
              <a:sym typeface="Symbol" pitchFamily="18" charset="2"/>
            </a:endParaRPr>
          </a:p>
          <a:p>
            <a:pPr algn="l"/>
            <a:r>
              <a:rPr lang="en-US" sz="3600" i="1">
                <a:sym typeface="Symbol" pitchFamily="18" charset="2"/>
              </a:rPr>
              <a:t>P         =_______bar</a:t>
            </a:r>
          </a:p>
          <a:p>
            <a:pPr algn="l">
              <a:spcBef>
                <a:spcPct val="50000"/>
              </a:spcBef>
            </a:pPr>
            <a:endParaRPr lang="en-US" sz="3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7E6FC-2CC9-4F4F-99F6-784990182A66}" type="slidenum">
              <a:rPr lang="en-US"/>
              <a:pPr/>
              <a:t>55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Inertia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/>
          <a:p>
            <a:r>
              <a:rPr lang="en-US"/>
              <a:t>Example 1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i="1"/>
              <a:t>m = 10kg</a:t>
            </a:r>
          </a:p>
          <a:p>
            <a:r>
              <a:rPr lang="en-US" i="1"/>
              <a:t>a  = 30mm</a:t>
            </a:r>
          </a:p>
          <a:p>
            <a:r>
              <a:rPr lang="en-US" i="1"/>
              <a:t>j  = ___?</a:t>
            </a:r>
          </a:p>
          <a:p>
            <a:endParaRPr lang="en-US" i="1"/>
          </a:p>
          <a:p>
            <a:endParaRPr lang="en-US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1219200"/>
            <a:ext cx="4572000" cy="4876800"/>
          </a:xfrm>
        </p:spPr>
        <p:txBody>
          <a:bodyPr/>
          <a:lstStyle/>
          <a:p>
            <a:r>
              <a:rPr lang="en-US" i="1"/>
              <a:t>J= m (kg)  x  </a:t>
            </a:r>
            <a:r>
              <a:rPr lang="en-US" i="1" u="sng"/>
              <a:t>a² (m)		</a:t>
            </a:r>
            <a:r>
              <a:rPr lang="en-US" i="1"/>
              <a:t>	      12</a:t>
            </a:r>
          </a:p>
          <a:p>
            <a:r>
              <a:rPr lang="en-US" i="1"/>
              <a:t>J= 10  x  </a:t>
            </a:r>
            <a:r>
              <a:rPr lang="en-US" i="1" u="sng"/>
              <a:t>.03²		</a:t>
            </a:r>
            <a:r>
              <a:rPr lang="en-US" i="1"/>
              <a:t>	        12</a:t>
            </a:r>
          </a:p>
          <a:p>
            <a:r>
              <a:rPr lang="en-US" i="1"/>
              <a:t>J= 10  x  </a:t>
            </a:r>
            <a:r>
              <a:rPr lang="en-US" i="1" u="sng"/>
              <a:t>.0009		</a:t>
            </a:r>
            <a:r>
              <a:rPr lang="en-US" i="1"/>
              <a:t>	        12</a:t>
            </a:r>
          </a:p>
          <a:p>
            <a:r>
              <a:rPr lang="en-US" b="1" i="1"/>
              <a:t>J = .00075</a:t>
            </a:r>
            <a:endParaRPr lang="en-US" i="1"/>
          </a:p>
          <a:p>
            <a:endParaRPr lang="en-US" i="1"/>
          </a:p>
          <a:p>
            <a:endParaRPr lang="en-US" i="1"/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1524000" y="1981200"/>
            <a:ext cx="2057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2362200" y="2209800"/>
            <a:ext cx="304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1" name="AutoShape 7"/>
          <p:cNvSpPr>
            <a:spLocks noChangeArrowheads="1"/>
          </p:cNvSpPr>
          <p:nvPr/>
        </p:nvSpPr>
        <p:spPr bwMode="auto">
          <a:xfrm>
            <a:off x="1981200" y="2590800"/>
            <a:ext cx="228600" cy="381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2362200" y="175260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/>
              <a:t>a</a:t>
            </a:r>
          </a:p>
        </p:txBody>
      </p:sp>
      <p:sp>
        <p:nvSpPr>
          <p:cNvPr id="113673" name="Line 9"/>
          <p:cNvSpPr>
            <a:spLocks noChangeShapeType="1"/>
          </p:cNvSpPr>
          <p:nvPr/>
        </p:nvSpPr>
        <p:spPr bwMode="auto">
          <a:xfrm>
            <a:off x="2667000" y="1905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4" name="Line 10"/>
          <p:cNvSpPr>
            <a:spLocks noChangeShapeType="1"/>
          </p:cNvSpPr>
          <p:nvPr/>
        </p:nvSpPr>
        <p:spPr bwMode="auto">
          <a:xfrm flipH="1">
            <a:off x="1524000" y="1905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580CA-D2DA-42F3-8292-3EF6BA560ADC}" type="slidenum">
              <a:rPr lang="en-US"/>
              <a:pPr/>
              <a:t>56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/>
              <a:t>Inertia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19200"/>
            <a:ext cx="3048000" cy="4876800"/>
          </a:xfrm>
        </p:spPr>
        <p:txBody>
          <a:bodyPr/>
          <a:lstStyle/>
          <a:p>
            <a:r>
              <a:rPr lang="en-US"/>
              <a:t>Example 2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i="1"/>
              <a:t>m = 9 kg</a:t>
            </a:r>
          </a:p>
          <a:p>
            <a:r>
              <a:rPr lang="en-US" i="1"/>
              <a:t>a = 10mm</a:t>
            </a:r>
          </a:p>
          <a:p>
            <a:r>
              <a:rPr lang="en-US" i="1"/>
              <a:t>b = 20mm</a:t>
            </a:r>
          </a:p>
          <a:p>
            <a:r>
              <a:rPr lang="en-US" i="1"/>
              <a:t>J =  ___?</a:t>
            </a:r>
          </a:p>
          <a:p>
            <a:endParaRPr lang="en-US" i="1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143000"/>
            <a:ext cx="4495800" cy="4953000"/>
          </a:xfrm>
        </p:spPr>
        <p:txBody>
          <a:bodyPr/>
          <a:lstStyle/>
          <a:p>
            <a:r>
              <a:rPr lang="en-US" i="1"/>
              <a:t>J = m</a:t>
            </a:r>
            <a:r>
              <a:rPr lang="en-US" sz="2000" i="1"/>
              <a:t>a</a:t>
            </a:r>
            <a:r>
              <a:rPr lang="en-US" i="1"/>
              <a:t> x </a:t>
            </a:r>
            <a:r>
              <a:rPr lang="en-US" i="1" u="sng"/>
              <a:t>a²</a:t>
            </a:r>
            <a:r>
              <a:rPr lang="en-US" i="1"/>
              <a:t>  + m</a:t>
            </a:r>
            <a:r>
              <a:rPr lang="en-US" sz="2000" i="1"/>
              <a:t>b</a:t>
            </a:r>
            <a:r>
              <a:rPr lang="en-US" i="1"/>
              <a:t> x </a:t>
            </a:r>
            <a:r>
              <a:rPr lang="en-US" i="1" u="sng"/>
              <a:t>b²</a:t>
            </a:r>
            <a:r>
              <a:rPr lang="en-US" i="1"/>
              <a:t> </a:t>
            </a:r>
            <a:r>
              <a:rPr lang="en-US" i="1" u="sng"/>
              <a:t>	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	         </a:t>
            </a:r>
            <a:r>
              <a:rPr lang="en-US" i="1"/>
              <a:t>3               3</a:t>
            </a:r>
          </a:p>
          <a:p>
            <a:r>
              <a:rPr lang="en-US" i="1"/>
              <a:t>J = 3 x .0</a:t>
            </a:r>
            <a:r>
              <a:rPr lang="en-US" i="1" u="sng"/>
              <a:t>1²</a:t>
            </a:r>
            <a:r>
              <a:rPr lang="en-US" i="1"/>
              <a:t>  + 6 x </a:t>
            </a:r>
            <a:r>
              <a:rPr lang="en-US" i="1" u="sng"/>
              <a:t>.02²</a:t>
            </a:r>
            <a:r>
              <a:rPr lang="en-US" i="1"/>
              <a:t> </a:t>
            </a:r>
            <a:r>
              <a:rPr lang="en-US" i="1" u="sng"/>
              <a:t>	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	       </a:t>
            </a:r>
            <a:r>
              <a:rPr lang="en-US" i="1"/>
              <a:t>3              3</a:t>
            </a:r>
          </a:p>
          <a:p>
            <a:r>
              <a:rPr lang="en-US" i="1"/>
              <a:t>J = 3 x .</a:t>
            </a:r>
            <a:r>
              <a:rPr lang="en-US" i="1" u="sng"/>
              <a:t>0001</a:t>
            </a:r>
            <a:r>
              <a:rPr lang="en-US" i="1"/>
              <a:t>  + 6 x </a:t>
            </a:r>
            <a:r>
              <a:rPr lang="en-US" i="1" u="sng"/>
              <a:t>.0004</a:t>
            </a:r>
            <a:r>
              <a:rPr lang="en-US" i="1"/>
              <a:t> 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	        </a:t>
            </a:r>
            <a:r>
              <a:rPr lang="en-US" i="1"/>
              <a:t>3                   3</a:t>
            </a:r>
          </a:p>
          <a:p>
            <a:r>
              <a:rPr lang="en-US" i="1"/>
              <a:t>J = .0001  + .0008</a:t>
            </a:r>
          </a:p>
          <a:p>
            <a:endParaRPr lang="en-US" i="1"/>
          </a:p>
          <a:p>
            <a:r>
              <a:rPr lang="en-US" b="1" i="1"/>
              <a:t>J  = .0009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1219200" y="1981200"/>
            <a:ext cx="2133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1676400" y="2209800"/>
            <a:ext cx="3048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1828800" y="1752600"/>
            <a:ext cx="0" cy="1752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1219200" y="1676400"/>
            <a:ext cx="213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/>
              <a:t>a               b</a:t>
            </a:r>
          </a:p>
        </p:txBody>
      </p:sp>
      <p:sp>
        <p:nvSpPr>
          <p:cNvPr id="114697" name="Line 9"/>
          <p:cNvSpPr>
            <a:spLocks noChangeShapeType="1"/>
          </p:cNvSpPr>
          <p:nvPr/>
        </p:nvSpPr>
        <p:spPr bwMode="auto">
          <a:xfrm>
            <a:off x="1447800" y="182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>
            <a:off x="2133600" y="1828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3197B-EA66-457D-B892-B0F129CDD2B2}" type="slidenum">
              <a:rPr lang="en-US"/>
              <a:pPr/>
              <a:t>57</a:t>
            </a:fld>
            <a:endParaRPr lang="en-US"/>
          </a:p>
        </p:txBody>
      </p:sp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1219200" y="1981200"/>
            <a:ext cx="2133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1676400" y="2209800"/>
            <a:ext cx="3048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6" name="Line 4"/>
          <p:cNvSpPr>
            <a:spLocks noChangeShapeType="1"/>
          </p:cNvSpPr>
          <p:nvPr/>
        </p:nvSpPr>
        <p:spPr bwMode="auto">
          <a:xfrm>
            <a:off x="1828800" y="1752600"/>
            <a:ext cx="0" cy="1752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1219200" y="1676400"/>
            <a:ext cx="213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/>
              <a:t>a               b</a:t>
            </a:r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>
            <a:off x="1447800" y="182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>
            <a:off x="2133600" y="1828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4724400" y="688975"/>
            <a:ext cx="37338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3600" i="1"/>
              <a:t>m = ________ kg</a:t>
            </a:r>
          </a:p>
          <a:p>
            <a:pPr algn="l"/>
            <a:endParaRPr lang="en-US" sz="3600" i="1"/>
          </a:p>
          <a:p>
            <a:pPr algn="l"/>
            <a:r>
              <a:rPr lang="en-US" sz="3600" i="1"/>
              <a:t>a = _________mm</a:t>
            </a:r>
          </a:p>
          <a:p>
            <a:pPr algn="l"/>
            <a:endParaRPr lang="en-US" sz="3600" i="1"/>
          </a:p>
          <a:p>
            <a:pPr algn="l"/>
            <a:r>
              <a:rPr lang="en-US" sz="3600" i="1"/>
              <a:t>b = _________mm</a:t>
            </a:r>
          </a:p>
          <a:p>
            <a:pPr algn="l"/>
            <a:endParaRPr lang="en-US" sz="3600" i="1"/>
          </a:p>
          <a:p>
            <a:pPr algn="l"/>
            <a:r>
              <a:rPr lang="en-US" sz="3600" i="1"/>
              <a:t>J =  _________?</a:t>
            </a:r>
          </a:p>
          <a:p>
            <a:pPr algn="l"/>
            <a:endParaRPr lang="en-US" i="1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C57E8-AB09-4ABF-ACD3-6B6908961F70}" type="slidenum">
              <a:rPr lang="en-US"/>
              <a:pPr/>
              <a:t>58</a:t>
            </a:fld>
            <a:endParaRPr 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/>
              <a:t>Valve identification</a:t>
            </a: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2133600" y="2133600"/>
            <a:ext cx="1905000" cy="16764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4038600" y="2133600"/>
            <a:ext cx="1905000" cy="16764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5943600" y="2133600"/>
            <a:ext cx="990600" cy="838200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1143000" y="2133600"/>
            <a:ext cx="990600" cy="838200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3" name="Line 7"/>
          <p:cNvSpPr>
            <a:spLocks noChangeShapeType="1"/>
          </p:cNvSpPr>
          <p:nvPr/>
        </p:nvSpPr>
        <p:spPr bwMode="auto">
          <a:xfrm flipH="1">
            <a:off x="6248400" y="2209800"/>
            <a:ext cx="3048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4" name="Line 8"/>
          <p:cNvSpPr>
            <a:spLocks noChangeShapeType="1"/>
          </p:cNvSpPr>
          <p:nvPr/>
        </p:nvSpPr>
        <p:spPr bwMode="auto">
          <a:xfrm>
            <a:off x="1524000" y="2209800"/>
            <a:ext cx="228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Line 9"/>
          <p:cNvSpPr>
            <a:spLocks noChangeShapeType="1"/>
          </p:cNvSpPr>
          <p:nvPr/>
        </p:nvSpPr>
        <p:spPr bwMode="auto">
          <a:xfrm>
            <a:off x="3657600" y="2209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6" name="Line 10"/>
          <p:cNvSpPr>
            <a:spLocks noChangeShapeType="1"/>
          </p:cNvSpPr>
          <p:nvPr/>
        </p:nvSpPr>
        <p:spPr bwMode="auto">
          <a:xfrm>
            <a:off x="4419600" y="2209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7" name="Line 11"/>
          <p:cNvSpPr>
            <a:spLocks noChangeShapeType="1"/>
          </p:cNvSpPr>
          <p:nvPr/>
        </p:nvSpPr>
        <p:spPr bwMode="auto">
          <a:xfrm flipV="1">
            <a:off x="4876800" y="2209800"/>
            <a:ext cx="4572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8" name="Line 12"/>
          <p:cNvSpPr>
            <a:spLocks noChangeShapeType="1"/>
          </p:cNvSpPr>
          <p:nvPr/>
        </p:nvSpPr>
        <p:spPr bwMode="auto">
          <a:xfrm flipH="1" flipV="1">
            <a:off x="2819400" y="2286000"/>
            <a:ext cx="38100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9" name="Line 13"/>
          <p:cNvSpPr>
            <a:spLocks noChangeShapeType="1"/>
          </p:cNvSpPr>
          <p:nvPr/>
        </p:nvSpPr>
        <p:spPr bwMode="auto">
          <a:xfrm>
            <a:off x="5410200" y="32766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0" name="Line 14"/>
          <p:cNvSpPr>
            <a:spLocks noChangeShapeType="1"/>
          </p:cNvSpPr>
          <p:nvPr/>
        </p:nvSpPr>
        <p:spPr bwMode="auto">
          <a:xfrm>
            <a:off x="51816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>
            <a:off x="2667000" y="32766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2" name="Line 16"/>
          <p:cNvSpPr>
            <a:spLocks noChangeShapeType="1"/>
          </p:cNvSpPr>
          <p:nvPr/>
        </p:nvSpPr>
        <p:spPr bwMode="auto">
          <a:xfrm>
            <a:off x="24384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3" name="Line 17"/>
          <p:cNvSpPr>
            <a:spLocks noChangeShapeType="1"/>
          </p:cNvSpPr>
          <p:nvPr/>
        </p:nvSpPr>
        <p:spPr bwMode="auto">
          <a:xfrm>
            <a:off x="4876800" y="3810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4" name="Oval 18"/>
          <p:cNvSpPr>
            <a:spLocks noChangeArrowheads="1"/>
          </p:cNvSpPr>
          <p:nvPr/>
        </p:nvSpPr>
        <p:spPr bwMode="auto">
          <a:xfrm>
            <a:off x="4724400" y="49530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5" name="Line 19"/>
          <p:cNvSpPr>
            <a:spLocks noChangeShapeType="1"/>
          </p:cNvSpPr>
          <p:nvPr/>
        </p:nvSpPr>
        <p:spPr bwMode="auto">
          <a:xfrm>
            <a:off x="5410200" y="3810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6" name="Line 20"/>
          <p:cNvSpPr>
            <a:spLocks noChangeShapeType="1"/>
          </p:cNvSpPr>
          <p:nvPr/>
        </p:nvSpPr>
        <p:spPr bwMode="auto">
          <a:xfrm>
            <a:off x="4419600" y="3810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7" name="AutoShape 21"/>
          <p:cNvSpPr>
            <a:spLocks noChangeArrowheads="1"/>
          </p:cNvSpPr>
          <p:nvPr/>
        </p:nvSpPr>
        <p:spPr bwMode="auto">
          <a:xfrm flipV="1">
            <a:off x="5334000" y="4267200"/>
            <a:ext cx="1524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8" name="AutoShape 22"/>
          <p:cNvSpPr>
            <a:spLocks noChangeArrowheads="1"/>
          </p:cNvSpPr>
          <p:nvPr/>
        </p:nvSpPr>
        <p:spPr bwMode="auto">
          <a:xfrm flipV="1">
            <a:off x="4343400" y="4267200"/>
            <a:ext cx="1524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59" name="Text Box 23"/>
          <p:cNvSpPr txBox="1">
            <a:spLocks noChangeArrowheads="1"/>
          </p:cNvSpPr>
          <p:nvPr/>
        </p:nvSpPr>
        <p:spPr bwMode="auto">
          <a:xfrm>
            <a:off x="3962400" y="1600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 A(4)       B(2)</a:t>
            </a:r>
          </a:p>
        </p:txBody>
      </p:sp>
      <p:sp>
        <p:nvSpPr>
          <p:cNvPr id="116760" name="Text Box 24"/>
          <p:cNvSpPr txBox="1">
            <a:spLocks noChangeArrowheads="1"/>
          </p:cNvSpPr>
          <p:nvPr/>
        </p:nvSpPr>
        <p:spPr bwMode="auto">
          <a:xfrm>
            <a:off x="3657600" y="3733800"/>
            <a:ext cx="297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   </a:t>
            </a:r>
            <a:r>
              <a:rPr lang="en-US">
                <a:solidFill>
                  <a:srgbClr val="800000"/>
                </a:solidFill>
              </a:rPr>
              <a:t>EA</a:t>
            </a:r>
            <a:r>
              <a:rPr lang="en-US"/>
              <a:t>    </a:t>
            </a:r>
            <a:r>
              <a:rPr lang="en-US">
                <a:solidFill>
                  <a:srgbClr val="800000"/>
                </a:solidFill>
              </a:rPr>
              <a:t>P</a:t>
            </a:r>
            <a:r>
              <a:rPr lang="en-US"/>
              <a:t>        </a:t>
            </a:r>
            <a:r>
              <a:rPr lang="en-US">
                <a:solidFill>
                  <a:srgbClr val="800000"/>
                </a:solidFill>
              </a:rPr>
              <a:t>EB</a:t>
            </a:r>
            <a:endParaRPr lang="en-US"/>
          </a:p>
          <a:p>
            <a:pPr algn="l">
              <a:lnSpc>
                <a:spcPct val="0"/>
              </a:lnSpc>
              <a:spcBef>
                <a:spcPct val="50000"/>
              </a:spcBef>
            </a:pPr>
            <a:r>
              <a:rPr lang="en-US"/>
              <a:t>   (5)   (1)        (3)</a:t>
            </a:r>
          </a:p>
          <a:p>
            <a:pPr algn="l">
              <a:spcBef>
                <a:spcPct val="50000"/>
              </a:spcBef>
            </a:pPr>
            <a:r>
              <a:rPr lang="en-US"/>
              <a:t>              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517F-C2F3-4125-ADF0-B44B24203911}" type="slidenum">
              <a:rPr lang="en-US"/>
              <a:pPr/>
              <a:t>59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Valve Sizing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772400" cy="4114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>
                <a:latin typeface="Helvetica" pitchFamily="34" charset="0"/>
              </a:rPr>
              <a:t>The </a:t>
            </a:r>
            <a:r>
              <a:rPr lang="en-US" b="1">
                <a:latin typeface="Helvetica" pitchFamily="34" charset="0"/>
              </a:rPr>
              <a:t>Cv factor</a:t>
            </a:r>
            <a:r>
              <a:rPr lang="en-US">
                <a:latin typeface="Helvetica" pitchFamily="34" charset="0"/>
              </a:rPr>
              <a:t> of 1 is a flow capacity of one US Gallon of water per minute, with a pressure drop of 1 psi. </a:t>
            </a:r>
          </a:p>
          <a:p>
            <a:pPr>
              <a:spcBef>
                <a:spcPts val="600"/>
              </a:spcBef>
            </a:pPr>
            <a:r>
              <a:rPr lang="en-US">
                <a:latin typeface="Helvetica" pitchFamily="34" charset="0"/>
              </a:rPr>
              <a:t>The </a:t>
            </a:r>
            <a:r>
              <a:rPr lang="en-US" b="1">
                <a:latin typeface="Helvetica" pitchFamily="34" charset="0"/>
              </a:rPr>
              <a:t>kv factor </a:t>
            </a:r>
            <a:r>
              <a:rPr lang="en-US">
                <a:latin typeface="Helvetica" pitchFamily="34" charset="0"/>
              </a:rPr>
              <a:t>of 1</a:t>
            </a:r>
            <a:r>
              <a:rPr lang="en-US" b="1">
                <a:latin typeface="Helvetica" pitchFamily="34" charset="0"/>
              </a:rPr>
              <a:t> </a:t>
            </a:r>
            <a:r>
              <a:rPr lang="en-US">
                <a:latin typeface="Helvetica" pitchFamily="34" charset="0"/>
              </a:rPr>
              <a:t>is a flow capacity of one liter of water per minute with a pressure drop of 1 bar. </a:t>
            </a:r>
          </a:p>
          <a:p>
            <a:pPr>
              <a:spcBef>
                <a:spcPts val="600"/>
              </a:spcBef>
            </a:pPr>
            <a:r>
              <a:rPr lang="en-US">
                <a:latin typeface="Helvetica" pitchFamily="34" charset="0"/>
              </a:rPr>
              <a:t>The </a:t>
            </a:r>
            <a:r>
              <a:rPr lang="en-US" b="1">
                <a:latin typeface="Helvetica" pitchFamily="34" charset="0"/>
              </a:rPr>
              <a:t>equivalent Flow Section “S”</a:t>
            </a:r>
            <a:r>
              <a:rPr lang="en-US">
                <a:latin typeface="Helvetica" pitchFamily="34" charset="0"/>
              </a:rPr>
              <a:t> of a valve is the flow section in mm</a:t>
            </a:r>
            <a:r>
              <a:rPr lang="en-US" baseline="30000">
                <a:latin typeface="Helvetica" pitchFamily="34" charset="0"/>
              </a:rPr>
              <a:t>2</a:t>
            </a:r>
            <a:r>
              <a:rPr lang="en-US">
                <a:latin typeface="Helvetica" pitchFamily="34" charset="0"/>
              </a:rPr>
              <a:t> of an orifice in a diaphragm, creating the same relationship between pressure and flow.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9D884-B7D4-40A4-B01A-1E05EC06856F}" type="slidenum">
              <a:rPr lang="en-US"/>
              <a:pPr/>
              <a:t>6</a:t>
            </a:fld>
            <a:endParaRPr lang="en-US"/>
          </a:p>
        </p:txBody>
      </p:sp>
      <p:sp>
        <p:nvSpPr>
          <p:cNvPr id="2140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04850" y="239713"/>
            <a:ext cx="7772400" cy="1143000"/>
          </a:xfrm>
        </p:spPr>
        <p:txBody>
          <a:bodyPr/>
          <a:lstStyle/>
          <a:p>
            <a:r>
              <a:rPr lang="en-US" u="sng"/>
              <a:t>What is Air?</a:t>
            </a:r>
            <a:endParaRPr lang="en-US"/>
          </a:p>
        </p:txBody>
      </p:sp>
      <p:graphicFrame>
        <p:nvGraphicFramePr>
          <p:cNvPr id="216064" name="Object 1024"/>
          <p:cNvGraphicFramePr>
            <a:graphicFrameLocks noChangeAspect="1"/>
          </p:cNvGraphicFramePr>
          <p:nvPr/>
        </p:nvGraphicFramePr>
        <p:xfrm>
          <a:off x="1765300" y="5475288"/>
          <a:ext cx="2522538" cy="1112837"/>
        </p:xfrm>
        <a:graphic>
          <a:graphicData uri="http://schemas.openxmlformats.org/presentationml/2006/ole">
            <p:oleObj spid="_x0000_s216064" name="Clip" r:id="rId3" imgW="3357000" imgH="1480680" progId="MS_ClipArt_Gallery.2">
              <p:embed/>
            </p:oleObj>
          </a:graphicData>
        </a:graphic>
      </p:graphicFrame>
      <p:graphicFrame>
        <p:nvGraphicFramePr>
          <p:cNvPr id="216065" name="Object 1025"/>
          <p:cNvGraphicFramePr>
            <a:graphicFrameLocks noChangeAspect="1"/>
          </p:cNvGraphicFramePr>
          <p:nvPr/>
        </p:nvGraphicFramePr>
        <p:xfrm>
          <a:off x="-949325" y="812800"/>
          <a:ext cx="7780338" cy="3489325"/>
        </p:xfrm>
        <a:graphic>
          <a:graphicData uri="http://schemas.openxmlformats.org/presentationml/2006/ole">
            <p:oleObj spid="_x0000_s216065" name="Chart" r:id="rId4" imgW="6401252" imgH="2695813" progId="MSGraph.Chart.8">
              <p:embed followColorScheme="full"/>
            </p:oleObj>
          </a:graphicData>
        </a:graphic>
      </p:graphicFrame>
      <p:sp>
        <p:nvSpPr>
          <p:cNvPr id="214021" name="Text Box 1029"/>
          <p:cNvSpPr txBox="1">
            <a:spLocks noChangeArrowheads="1"/>
          </p:cNvSpPr>
          <p:nvPr/>
        </p:nvSpPr>
        <p:spPr bwMode="auto">
          <a:xfrm>
            <a:off x="249238" y="3998913"/>
            <a:ext cx="4875212" cy="192087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b="1">
                <a:latin typeface="Helvetica" pitchFamily="34" charset="0"/>
              </a:rPr>
              <a:t>In a typical cubic foot of air --- </a:t>
            </a:r>
          </a:p>
          <a:p>
            <a:pPr algn="l"/>
            <a:r>
              <a:rPr lang="en-US" sz="2000" b="1">
                <a:latin typeface="Helvetica" pitchFamily="34" charset="0"/>
              </a:rPr>
              <a:t>there are over 3,000,000 </a:t>
            </a:r>
          </a:p>
          <a:p>
            <a:pPr algn="l"/>
            <a:r>
              <a:rPr lang="en-US" sz="2000" b="1">
                <a:latin typeface="Helvetica" pitchFamily="34" charset="0"/>
              </a:rPr>
              <a:t>particles of dust, dirt, pollen, </a:t>
            </a:r>
          </a:p>
          <a:p>
            <a:pPr algn="l"/>
            <a:r>
              <a:rPr lang="en-US" sz="2000" b="1">
                <a:latin typeface="Helvetica" pitchFamily="34" charset="0"/>
              </a:rPr>
              <a:t>and other contaminants.</a:t>
            </a:r>
          </a:p>
          <a:p>
            <a:pPr algn="l"/>
            <a:r>
              <a:rPr lang="en-US" sz="2000" b="1">
                <a:latin typeface="Helvetica" pitchFamily="34" charset="0"/>
              </a:rPr>
              <a:t>Industrial air may be 3 times (or more) </a:t>
            </a:r>
          </a:p>
          <a:p>
            <a:pPr algn="l"/>
            <a:r>
              <a:rPr lang="en-US" sz="2000" b="1">
                <a:latin typeface="Helvetica" pitchFamily="34" charset="0"/>
              </a:rPr>
              <a:t>more polluted.</a:t>
            </a:r>
            <a:endParaRPr lang="en-US"/>
          </a:p>
        </p:txBody>
      </p:sp>
      <p:grpSp>
        <p:nvGrpSpPr>
          <p:cNvPr id="214022" name="Group 1030"/>
          <p:cNvGrpSpPr>
            <a:grpSpLocks/>
          </p:cNvGrpSpPr>
          <p:nvPr/>
        </p:nvGrpSpPr>
        <p:grpSpPr bwMode="auto">
          <a:xfrm>
            <a:off x="7421563" y="1708150"/>
            <a:ext cx="908050" cy="2252663"/>
            <a:chOff x="4818" y="1655"/>
            <a:chExt cx="572" cy="1419"/>
          </a:xfrm>
        </p:grpSpPr>
        <p:graphicFrame>
          <p:nvGraphicFramePr>
            <p:cNvPr id="216066" name="Object 1026"/>
            <p:cNvGraphicFramePr>
              <a:graphicFrameLocks noChangeAspect="1"/>
            </p:cNvGraphicFramePr>
            <p:nvPr/>
          </p:nvGraphicFramePr>
          <p:xfrm>
            <a:off x="4818" y="2655"/>
            <a:ext cx="427" cy="419"/>
          </p:xfrm>
          <a:graphic>
            <a:graphicData uri="http://schemas.openxmlformats.org/presentationml/2006/ole">
              <p:oleObj spid="_x0000_s216066" name="Clip" r:id="rId5" imgW="2889000" imgH="2833920" progId="MS_ClipArt_Gallery.2">
                <p:embed/>
              </p:oleObj>
            </a:graphicData>
          </a:graphic>
        </p:graphicFrame>
        <p:sp>
          <p:nvSpPr>
            <p:cNvPr id="214024" name="Rectangle 1032"/>
            <p:cNvSpPr>
              <a:spLocks noChangeArrowheads="1"/>
            </p:cNvSpPr>
            <p:nvPr/>
          </p:nvSpPr>
          <p:spPr bwMode="auto">
            <a:xfrm rot="2590232">
              <a:off x="4956" y="1722"/>
              <a:ext cx="367" cy="322"/>
            </a:xfrm>
            <a:prstGeom prst="rect">
              <a:avLst/>
            </a:prstGeom>
            <a:solidFill>
              <a:srgbClr val="F8F8F8"/>
            </a:solidFill>
            <a:ln w="12699">
              <a:miter lim="800000"/>
              <a:headEnd type="none" w="sm" len="sm"/>
              <a:tailEnd type="none" w="sm" len="sm"/>
            </a:ln>
            <a:effectLst/>
            <a:scene3d>
              <a:camera prst="legacyPerspectiveBottom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8F8F8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4025" name="Line 1033"/>
            <p:cNvSpPr>
              <a:spLocks noChangeShapeType="1"/>
            </p:cNvSpPr>
            <p:nvPr/>
          </p:nvSpPr>
          <p:spPr bwMode="auto">
            <a:xfrm>
              <a:off x="4901" y="1878"/>
              <a:ext cx="233" cy="1011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26" name="Line 1034"/>
            <p:cNvSpPr>
              <a:spLocks noChangeShapeType="1"/>
            </p:cNvSpPr>
            <p:nvPr/>
          </p:nvSpPr>
          <p:spPr bwMode="auto">
            <a:xfrm flipH="1">
              <a:off x="5134" y="2100"/>
              <a:ext cx="33" cy="76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27" name="Line 1035"/>
            <p:cNvSpPr>
              <a:spLocks noChangeShapeType="1"/>
            </p:cNvSpPr>
            <p:nvPr/>
          </p:nvSpPr>
          <p:spPr bwMode="auto">
            <a:xfrm flipH="1">
              <a:off x="5134" y="1889"/>
              <a:ext cx="244" cy="96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28" name="Line 1036"/>
            <p:cNvSpPr>
              <a:spLocks noChangeShapeType="1"/>
            </p:cNvSpPr>
            <p:nvPr/>
          </p:nvSpPr>
          <p:spPr bwMode="auto">
            <a:xfrm>
              <a:off x="4901" y="1878"/>
              <a:ext cx="255" cy="222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29" name="Line 1037"/>
            <p:cNvSpPr>
              <a:spLocks noChangeShapeType="1"/>
            </p:cNvSpPr>
            <p:nvPr/>
          </p:nvSpPr>
          <p:spPr bwMode="auto">
            <a:xfrm flipH="1">
              <a:off x="4901" y="1655"/>
              <a:ext cx="211" cy="223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30" name="Line 1038"/>
            <p:cNvSpPr>
              <a:spLocks noChangeShapeType="1"/>
            </p:cNvSpPr>
            <p:nvPr/>
          </p:nvSpPr>
          <p:spPr bwMode="auto">
            <a:xfrm>
              <a:off x="5112" y="1655"/>
              <a:ext cx="266" cy="23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31" name="Line 1039"/>
            <p:cNvSpPr>
              <a:spLocks noChangeShapeType="1"/>
            </p:cNvSpPr>
            <p:nvPr/>
          </p:nvSpPr>
          <p:spPr bwMode="auto">
            <a:xfrm flipH="1">
              <a:off x="5167" y="1900"/>
              <a:ext cx="223" cy="222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4032" name="Text Box 1040"/>
          <p:cNvSpPr txBox="1">
            <a:spLocks noChangeArrowheads="1"/>
          </p:cNvSpPr>
          <p:nvPr/>
        </p:nvSpPr>
        <p:spPr bwMode="auto">
          <a:xfrm>
            <a:off x="5487988" y="3949700"/>
            <a:ext cx="3159125" cy="222567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latin typeface="Helvetica" pitchFamily="34" charset="0"/>
              </a:rPr>
              <a:t>The weight of a</a:t>
            </a:r>
          </a:p>
          <a:p>
            <a:pPr algn="r"/>
            <a:r>
              <a:rPr lang="en-US" sz="2000" b="1">
                <a:latin typeface="Helvetica" pitchFamily="34" charset="0"/>
              </a:rPr>
              <a:t>one square inch</a:t>
            </a:r>
          </a:p>
          <a:p>
            <a:pPr algn="r"/>
            <a:r>
              <a:rPr lang="en-US" sz="2000" b="1">
                <a:latin typeface="Helvetica" pitchFamily="34" charset="0"/>
              </a:rPr>
              <a:t>column of air</a:t>
            </a:r>
          </a:p>
          <a:p>
            <a:pPr algn="r"/>
            <a:r>
              <a:rPr lang="en-US" sz="2000" b="1">
                <a:latin typeface="Helvetica" pitchFamily="34" charset="0"/>
              </a:rPr>
              <a:t>(from sea level</a:t>
            </a:r>
          </a:p>
          <a:p>
            <a:pPr algn="r"/>
            <a:r>
              <a:rPr lang="en-US" sz="2000" b="1">
                <a:latin typeface="Helvetica" pitchFamily="34" charset="0"/>
              </a:rPr>
              <a:t>to the outer atmosphere,</a:t>
            </a:r>
          </a:p>
          <a:p>
            <a:pPr algn="r"/>
            <a:r>
              <a:rPr lang="en-US" sz="2000" b="1">
                <a:latin typeface="Helvetica" pitchFamily="34" charset="0"/>
              </a:rPr>
              <a:t>@ 68</a:t>
            </a:r>
            <a:r>
              <a:rPr lang="en-US" sz="2000" b="1" baseline="30000">
                <a:latin typeface="Helvetica" pitchFamily="34" charset="0"/>
              </a:rPr>
              <a:t>0</a:t>
            </a:r>
            <a:r>
              <a:rPr lang="en-US" sz="2000" b="1">
                <a:latin typeface="Helvetica" pitchFamily="34" charset="0"/>
              </a:rPr>
              <a:t> F, &amp; 36% RH)</a:t>
            </a:r>
          </a:p>
          <a:p>
            <a:pPr algn="r"/>
            <a:r>
              <a:rPr lang="en-US" sz="2000" b="1">
                <a:latin typeface="Helvetica" pitchFamily="34" charset="0"/>
              </a:rPr>
              <a:t>is 14.69 pounds.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CEDB-94B4-4878-A3C4-9B9729BDF64C}" type="slidenum">
              <a:rPr lang="en-US"/>
              <a:pPr/>
              <a:t>60</a:t>
            </a:fld>
            <a:endParaRPr lang="en-US"/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762000" y="838200"/>
            <a:ext cx="78486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Q = 400 x Cv x   (P2 + 1.013) x </a:t>
            </a:r>
            <a:r>
              <a:rPr lang="en-US">
                <a:sym typeface="Symbol" pitchFamily="18" charset="2"/>
              </a:rPr>
              <a:t>P   x     </a:t>
            </a:r>
            <a:r>
              <a:rPr lang="en-US" u="sng">
                <a:sym typeface="Symbol" pitchFamily="18" charset="2"/>
              </a:rPr>
              <a:t>273</a:t>
            </a:r>
            <a:r>
              <a:rPr lang="en-US">
                <a:sym typeface="Symbol" pitchFamily="18" charset="2"/>
              </a:rPr>
              <a:t>							    273 + </a:t>
            </a:r>
          </a:p>
          <a:p>
            <a:pPr algn="l">
              <a:spcBef>
                <a:spcPct val="50000"/>
              </a:spcBef>
            </a:pPr>
            <a:endParaRPr lang="en-US">
              <a:sym typeface="Symbol" pitchFamily="18" charset="2"/>
            </a:endParaRPr>
          </a:p>
          <a:p>
            <a:pPr algn="l">
              <a:spcBef>
                <a:spcPct val="50000"/>
              </a:spcBef>
            </a:pPr>
            <a:r>
              <a:rPr lang="en-US"/>
              <a:t>Q = 27.94 x kv x   (P2 + 1.013) x </a:t>
            </a:r>
            <a:r>
              <a:rPr lang="en-US">
                <a:sym typeface="Symbol" pitchFamily="18" charset="2"/>
              </a:rPr>
              <a:t>P   x     </a:t>
            </a:r>
            <a:r>
              <a:rPr lang="en-US" u="sng">
                <a:sym typeface="Symbol" pitchFamily="18" charset="2"/>
              </a:rPr>
              <a:t>273</a:t>
            </a:r>
            <a:r>
              <a:rPr lang="en-US">
                <a:sym typeface="Symbol" pitchFamily="18" charset="2"/>
              </a:rPr>
              <a:t>							    273 + </a:t>
            </a:r>
            <a:endParaRPr lang="en-US"/>
          </a:p>
          <a:p>
            <a:pPr algn="l">
              <a:spcBef>
                <a:spcPct val="50000"/>
              </a:spcBef>
            </a:pP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Q = 22.2 x S x    (P2 + 1.013) x </a:t>
            </a:r>
            <a:r>
              <a:rPr lang="en-US">
                <a:sym typeface="Symbol" pitchFamily="18" charset="2"/>
              </a:rPr>
              <a:t>P   x     </a:t>
            </a:r>
            <a:r>
              <a:rPr lang="en-US" u="sng">
                <a:sym typeface="Symbol" pitchFamily="18" charset="2"/>
              </a:rPr>
              <a:t>273	</a:t>
            </a:r>
            <a:r>
              <a:rPr lang="en-US">
                <a:sym typeface="Symbol" pitchFamily="18" charset="2"/>
              </a:rPr>
              <a:t>						    273 + </a:t>
            </a:r>
            <a:endParaRPr lang="en-US"/>
          </a:p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118787" name="Line 3"/>
          <p:cNvSpPr>
            <a:spLocks noChangeShapeType="1"/>
          </p:cNvSpPr>
          <p:nvPr/>
        </p:nvSpPr>
        <p:spPr bwMode="auto">
          <a:xfrm>
            <a:off x="2971800" y="914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88" name="Line 4"/>
          <p:cNvSpPr>
            <a:spLocks noChangeShapeType="1"/>
          </p:cNvSpPr>
          <p:nvPr/>
        </p:nvSpPr>
        <p:spPr bwMode="auto">
          <a:xfrm flipH="1">
            <a:off x="2819400" y="9144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 flipH="1" flipV="1">
            <a:off x="2743200" y="1143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>
            <a:off x="5867400" y="9144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1" name="Line 7"/>
          <p:cNvSpPr>
            <a:spLocks noChangeShapeType="1"/>
          </p:cNvSpPr>
          <p:nvPr/>
        </p:nvSpPr>
        <p:spPr bwMode="auto">
          <a:xfrm flipH="1">
            <a:off x="5562600" y="9144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>
            <a:off x="5486400" y="1371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>
            <a:off x="3124200" y="2362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4" name="Line 10"/>
          <p:cNvSpPr>
            <a:spLocks noChangeShapeType="1"/>
          </p:cNvSpPr>
          <p:nvPr/>
        </p:nvSpPr>
        <p:spPr bwMode="auto">
          <a:xfrm flipH="1">
            <a:off x="2971800" y="23622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5" name="Line 11"/>
          <p:cNvSpPr>
            <a:spLocks noChangeShapeType="1"/>
          </p:cNvSpPr>
          <p:nvPr/>
        </p:nvSpPr>
        <p:spPr bwMode="auto">
          <a:xfrm flipH="1" flipV="1">
            <a:off x="2895600" y="2590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>
            <a:off x="5943600" y="2362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7" name="Line 13"/>
          <p:cNvSpPr>
            <a:spLocks noChangeShapeType="1"/>
          </p:cNvSpPr>
          <p:nvPr/>
        </p:nvSpPr>
        <p:spPr bwMode="auto">
          <a:xfrm flipH="1">
            <a:off x="5638800" y="23622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8" name="Line 14"/>
          <p:cNvSpPr>
            <a:spLocks noChangeShapeType="1"/>
          </p:cNvSpPr>
          <p:nvPr/>
        </p:nvSpPr>
        <p:spPr bwMode="auto">
          <a:xfrm>
            <a:off x="5562600" y="2819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799" name="Line 15"/>
          <p:cNvSpPr>
            <a:spLocks noChangeShapeType="1"/>
          </p:cNvSpPr>
          <p:nvPr/>
        </p:nvSpPr>
        <p:spPr bwMode="auto">
          <a:xfrm>
            <a:off x="2971800" y="38100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 flipH="1">
            <a:off x="2819400" y="38100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 flipH="1" flipV="1">
            <a:off x="2743200" y="4038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02" name="Line 18"/>
          <p:cNvSpPr>
            <a:spLocks noChangeShapeType="1"/>
          </p:cNvSpPr>
          <p:nvPr/>
        </p:nvSpPr>
        <p:spPr bwMode="auto">
          <a:xfrm>
            <a:off x="5867400" y="38100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03" name="Line 19"/>
          <p:cNvSpPr>
            <a:spLocks noChangeShapeType="1"/>
          </p:cNvSpPr>
          <p:nvPr/>
        </p:nvSpPr>
        <p:spPr bwMode="auto">
          <a:xfrm flipH="1">
            <a:off x="5562600" y="38100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04" name="Line 20"/>
          <p:cNvSpPr>
            <a:spLocks noChangeShapeType="1"/>
          </p:cNvSpPr>
          <p:nvPr/>
        </p:nvSpPr>
        <p:spPr bwMode="auto">
          <a:xfrm>
            <a:off x="5486400" y="42672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18805" name="Object 21"/>
          <p:cNvGraphicFramePr>
            <a:graphicFrameLocks noChangeAspect="1"/>
          </p:cNvGraphicFramePr>
          <p:nvPr/>
        </p:nvGraphicFramePr>
        <p:xfrm>
          <a:off x="0" y="4876800"/>
          <a:ext cx="9144000" cy="1600200"/>
        </p:xfrm>
        <a:graphic>
          <a:graphicData uri="http://schemas.openxmlformats.org/presentationml/2006/ole">
            <p:oleObj spid="_x0000_s118805" name="Document" r:id="rId3" imgW="5600880" imgH="10234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F6A8-FCB5-4B2B-A499-E707D34C0D6B}" type="slidenum">
              <a:rPr lang="en-US"/>
              <a:pPr/>
              <a:t>61</a:t>
            </a:fld>
            <a:endParaRPr 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pPr algn="l"/>
            <a:r>
              <a:rPr lang="en-US" sz="2400"/>
              <a:t>Flow example</a:t>
            </a: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19200"/>
            <a:ext cx="2438400" cy="5105400"/>
          </a:xfrm>
        </p:spPr>
        <p:txBody>
          <a:bodyPr/>
          <a:lstStyle/>
          <a:p>
            <a:r>
              <a:rPr lang="en-US"/>
              <a:t>S   = 35</a:t>
            </a:r>
          </a:p>
          <a:p>
            <a:r>
              <a:rPr lang="en-US"/>
              <a:t>P1 = 6 bar</a:t>
            </a:r>
          </a:p>
          <a:p>
            <a:r>
              <a:rPr lang="en-US"/>
              <a:t>P2 =5.5 bar</a:t>
            </a:r>
          </a:p>
          <a:p>
            <a:r>
              <a:rPr lang="en-US">
                <a:sym typeface="Symbol" pitchFamily="18" charset="2"/>
              </a:rPr>
              <a:t>  = 25°C</a:t>
            </a:r>
            <a:endParaRPr lang="en-US" sz="1800">
              <a:sym typeface="Symbol" pitchFamily="18" charset="2"/>
            </a:endParaRP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895600" y="990600"/>
            <a:ext cx="5562600" cy="5334000"/>
          </a:xfrm>
        </p:spPr>
        <p:txBody>
          <a:bodyPr/>
          <a:lstStyle/>
          <a:p>
            <a:r>
              <a:rPr lang="en-US" sz="2000"/>
              <a:t>Q = 22.2 x S x    (P2 + 1.013) x </a:t>
            </a:r>
            <a:r>
              <a:rPr lang="en-US" sz="2000">
                <a:sym typeface="Symbol" pitchFamily="18" charset="2"/>
              </a:rPr>
              <a:t>P x   </a:t>
            </a:r>
            <a:r>
              <a:rPr lang="en-US" sz="2000" u="sng">
                <a:sym typeface="Symbol" pitchFamily="18" charset="2"/>
              </a:rPr>
              <a:t>273</a:t>
            </a:r>
            <a:r>
              <a:rPr lang="en-US" sz="2000">
                <a:sym typeface="Symbol" pitchFamily="18" charset="2"/>
              </a:rPr>
              <a:t>		    		       273 + </a:t>
            </a:r>
          </a:p>
          <a:p>
            <a:endParaRPr lang="en-US" sz="2000">
              <a:sym typeface="Symbol" pitchFamily="18" charset="2"/>
            </a:endParaRPr>
          </a:p>
          <a:p>
            <a:r>
              <a:rPr lang="en-US" sz="2000"/>
              <a:t>Q = 22.2 x 35 x    (5.5+ 1.013) x </a:t>
            </a:r>
            <a:r>
              <a:rPr lang="en-US" sz="2000">
                <a:sym typeface="Symbol" pitchFamily="18" charset="2"/>
              </a:rPr>
              <a:t>.5   x     </a:t>
            </a:r>
            <a:r>
              <a:rPr lang="en-US" sz="2000" u="sng">
                <a:sym typeface="Symbol" pitchFamily="18" charset="2"/>
              </a:rPr>
              <a:t>273</a:t>
            </a:r>
            <a:r>
              <a:rPr lang="en-US" sz="2000">
                <a:sym typeface="Symbol" pitchFamily="18" charset="2"/>
              </a:rPr>
              <a:t>			   	         273 + 25</a:t>
            </a:r>
          </a:p>
          <a:p>
            <a:endParaRPr lang="en-US" sz="2000">
              <a:sym typeface="Symbol" pitchFamily="18" charset="2"/>
            </a:endParaRPr>
          </a:p>
          <a:p>
            <a:r>
              <a:rPr lang="en-US" sz="2000"/>
              <a:t>Q = 22.2 x 35 x    6.613  x  </a:t>
            </a:r>
            <a:r>
              <a:rPr lang="en-US" sz="2000">
                <a:sym typeface="Symbol" pitchFamily="18" charset="2"/>
              </a:rPr>
              <a:t>.5      x   </a:t>
            </a:r>
            <a:r>
              <a:rPr lang="en-US" sz="2000" u="sng">
                <a:sym typeface="Symbol" pitchFamily="18" charset="2"/>
              </a:rPr>
              <a:t>273</a:t>
            </a:r>
            <a:r>
              <a:rPr lang="en-US" sz="2000">
                <a:sym typeface="Symbol" pitchFamily="18" charset="2"/>
              </a:rPr>
              <a:t>			   	                    298</a:t>
            </a:r>
          </a:p>
          <a:p>
            <a:endParaRPr lang="en-US" sz="2000">
              <a:sym typeface="Symbol" pitchFamily="18" charset="2"/>
            </a:endParaRPr>
          </a:p>
          <a:p>
            <a:r>
              <a:rPr lang="en-US" sz="2000"/>
              <a:t>Q = 22.2 x 35 x    6.613  x  </a:t>
            </a:r>
            <a:r>
              <a:rPr lang="en-US" sz="2000">
                <a:sym typeface="Symbol" pitchFamily="18" charset="2"/>
              </a:rPr>
              <a:t>.5      x   </a:t>
            </a:r>
            <a:r>
              <a:rPr lang="en-US" sz="2000" u="sng">
                <a:sym typeface="Symbol" pitchFamily="18" charset="2"/>
              </a:rPr>
              <a:t>273</a:t>
            </a:r>
            <a:r>
              <a:rPr lang="en-US" sz="2000">
                <a:sym typeface="Symbol" pitchFamily="18" charset="2"/>
              </a:rPr>
              <a:t>			   	                     298</a:t>
            </a:r>
            <a:endParaRPr lang="en-US" sz="2000"/>
          </a:p>
          <a:p>
            <a:endParaRPr lang="en-US" sz="2000"/>
          </a:p>
          <a:p>
            <a:r>
              <a:rPr lang="en-US" sz="2000"/>
              <a:t>Q = 22.2 x 35  x 1.89 x .957</a:t>
            </a:r>
          </a:p>
          <a:p>
            <a:endParaRPr lang="en-US" sz="2000"/>
          </a:p>
          <a:p>
            <a:r>
              <a:rPr lang="en-US" sz="2400" b="1"/>
              <a:t>Q = 1405.383</a:t>
            </a:r>
          </a:p>
          <a:p>
            <a:endParaRPr lang="en-US" sz="2000"/>
          </a:p>
          <a:p>
            <a:endParaRPr lang="en-US" sz="2000"/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>
            <a:off x="5029200" y="10668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>
            <a:off x="7239000" y="10668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 flipH="1">
            <a:off x="7010400" y="1066800"/>
            <a:ext cx="228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6" name="Line 8"/>
          <p:cNvSpPr>
            <a:spLocks noChangeShapeType="1"/>
          </p:cNvSpPr>
          <p:nvPr/>
        </p:nvSpPr>
        <p:spPr bwMode="auto">
          <a:xfrm flipH="1" flipV="1">
            <a:off x="6934200" y="1447800"/>
            <a:ext cx="762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7" name="Line 9"/>
          <p:cNvSpPr>
            <a:spLocks noChangeShapeType="1"/>
          </p:cNvSpPr>
          <p:nvPr/>
        </p:nvSpPr>
        <p:spPr bwMode="auto">
          <a:xfrm flipH="1">
            <a:off x="4876800" y="1066800"/>
            <a:ext cx="1524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8" name="Line 10"/>
          <p:cNvSpPr>
            <a:spLocks noChangeShapeType="1"/>
          </p:cNvSpPr>
          <p:nvPr/>
        </p:nvSpPr>
        <p:spPr bwMode="auto">
          <a:xfrm flipV="1">
            <a:off x="4876800" y="1219200"/>
            <a:ext cx="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19" name="Line 11"/>
          <p:cNvSpPr>
            <a:spLocks noChangeShapeType="1"/>
          </p:cNvSpPr>
          <p:nvPr/>
        </p:nvSpPr>
        <p:spPr bwMode="auto">
          <a:xfrm>
            <a:off x="5181600" y="20574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0" name="Line 12"/>
          <p:cNvSpPr>
            <a:spLocks noChangeShapeType="1"/>
          </p:cNvSpPr>
          <p:nvPr/>
        </p:nvSpPr>
        <p:spPr bwMode="auto">
          <a:xfrm>
            <a:off x="7391400" y="20574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1" name="Line 13"/>
          <p:cNvSpPr>
            <a:spLocks noChangeShapeType="1"/>
          </p:cNvSpPr>
          <p:nvPr/>
        </p:nvSpPr>
        <p:spPr bwMode="auto">
          <a:xfrm flipH="1">
            <a:off x="7162800" y="2057400"/>
            <a:ext cx="228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2" name="Line 14"/>
          <p:cNvSpPr>
            <a:spLocks noChangeShapeType="1"/>
          </p:cNvSpPr>
          <p:nvPr/>
        </p:nvSpPr>
        <p:spPr bwMode="auto">
          <a:xfrm flipH="1" flipV="1">
            <a:off x="7086600" y="2438400"/>
            <a:ext cx="762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3" name="Line 15"/>
          <p:cNvSpPr>
            <a:spLocks noChangeShapeType="1"/>
          </p:cNvSpPr>
          <p:nvPr/>
        </p:nvSpPr>
        <p:spPr bwMode="auto">
          <a:xfrm flipH="1">
            <a:off x="5029200" y="2057400"/>
            <a:ext cx="1524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4" name="Line 16"/>
          <p:cNvSpPr>
            <a:spLocks noChangeShapeType="1"/>
          </p:cNvSpPr>
          <p:nvPr/>
        </p:nvSpPr>
        <p:spPr bwMode="auto">
          <a:xfrm flipV="1">
            <a:off x="5029200" y="2209800"/>
            <a:ext cx="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5" name="Line 17"/>
          <p:cNvSpPr>
            <a:spLocks noChangeShapeType="1"/>
          </p:cNvSpPr>
          <p:nvPr/>
        </p:nvSpPr>
        <p:spPr bwMode="auto">
          <a:xfrm>
            <a:off x="5105400" y="31242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6" name="Line 18"/>
          <p:cNvSpPr>
            <a:spLocks noChangeShapeType="1"/>
          </p:cNvSpPr>
          <p:nvPr/>
        </p:nvSpPr>
        <p:spPr bwMode="auto">
          <a:xfrm>
            <a:off x="6934200" y="3124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7" name="Line 19"/>
          <p:cNvSpPr>
            <a:spLocks noChangeShapeType="1"/>
          </p:cNvSpPr>
          <p:nvPr/>
        </p:nvSpPr>
        <p:spPr bwMode="auto">
          <a:xfrm flipH="1">
            <a:off x="6705600" y="3124200"/>
            <a:ext cx="228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8" name="Line 20"/>
          <p:cNvSpPr>
            <a:spLocks noChangeShapeType="1"/>
          </p:cNvSpPr>
          <p:nvPr/>
        </p:nvSpPr>
        <p:spPr bwMode="auto">
          <a:xfrm flipH="1" flipV="1">
            <a:off x="6629400" y="3505200"/>
            <a:ext cx="762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29" name="Line 21"/>
          <p:cNvSpPr>
            <a:spLocks noChangeShapeType="1"/>
          </p:cNvSpPr>
          <p:nvPr/>
        </p:nvSpPr>
        <p:spPr bwMode="auto">
          <a:xfrm flipH="1">
            <a:off x="4953000" y="3124200"/>
            <a:ext cx="1524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0" name="Line 22"/>
          <p:cNvSpPr>
            <a:spLocks noChangeShapeType="1"/>
          </p:cNvSpPr>
          <p:nvPr/>
        </p:nvSpPr>
        <p:spPr bwMode="auto">
          <a:xfrm flipV="1">
            <a:off x="4953000" y="3276600"/>
            <a:ext cx="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1" name="Line 23"/>
          <p:cNvSpPr>
            <a:spLocks noChangeShapeType="1"/>
          </p:cNvSpPr>
          <p:nvPr/>
        </p:nvSpPr>
        <p:spPr bwMode="auto">
          <a:xfrm>
            <a:off x="5181600" y="41910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2" name="Line 24"/>
          <p:cNvSpPr>
            <a:spLocks noChangeShapeType="1"/>
          </p:cNvSpPr>
          <p:nvPr/>
        </p:nvSpPr>
        <p:spPr bwMode="auto">
          <a:xfrm>
            <a:off x="7010400" y="41910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3" name="Line 25"/>
          <p:cNvSpPr>
            <a:spLocks noChangeShapeType="1"/>
          </p:cNvSpPr>
          <p:nvPr/>
        </p:nvSpPr>
        <p:spPr bwMode="auto">
          <a:xfrm flipH="1">
            <a:off x="6781800" y="4191000"/>
            <a:ext cx="228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4" name="Line 26"/>
          <p:cNvSpPr>
            <a:spLocks noChangeShapeType="1"/>
          </p:cNvSpPr>
          <p:nvPr/>
        </p:nvSpPr>
        <p:spPr bwMode="auto">
          <a:xfrm flipH="1" flipV="1">
            <a:off x="6705600" y="4572000"/>
            <a:ext cx="762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5" name="Line 27"/>
          <p:cNvSpPr>
            <a:spLocks noChangeShapeType="1"/>
          </p:cNvSpPr>
          <p:nvPr/>
        </p:nvSpPr>
        <p:spPr bwMode="auto">
          <a:xfrm flipH="1">
            <a:off x="5029200" y="4191000"/>
            <a:ext cx="1524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836" name="Line 28"/>
          <p:cNvSpPr>
            <a:spLocks noChangeShapeType="1"/>
          </p:cNvSpPr>
          <p:nvPr/>
        </p:nvSpPr>
        <p:spPr bwMode="auto">
          <a:xfrm flipV="1">
            <a:off x="5029200" y="4343400"/>
            <a:ext cx="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6F4E-D499-49CC-92B5-B6D6638DC367}" type="slidenum">
              <a:rPr lang="en-US"/>
              <a:pPr/>
              <a:t>62</a:t>
            </a:fld>
            <a:endParaRPr lang="en-US"/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2209800" y="685800"/>
            <a:ext cx="50292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4000"/>
              <a:t>Cv   = ________</a:t>
            </a:r>
            <a:r>
              <a:rPr lang="en-US" sz="1600"/>
              <a:t>between 1 -5</a:t>
            </a:r>
            <a:endParaRPr lang="en-US" sz="4000"/>
          </a:p>
          <a:p>
            <a:pPr algn="l"/>
            <a:endParaRPr lang="en-US" sz="4000"/>
          </a:p>
          <a:p>
            <a:pPr algn="l"/>
            <a:r>
              <a:rPr lang="en-US" sz="4000"/>
              <a:t>P1 =   ________bar</a:t>
            </a:r>
          </a:p>
          <a:p>
            <a:pPr algn="l"/>
            <a:endParaRPr lang="en-US" sz="4000"/>
          </a:p>
          <a:p>
            <a:pPr algn="l"/>
            <a:r>
              <a:rPr lang="en-US" sz="4000"/>
              <a:t>P2 =   ________5 bar</a:t>
            </a:r>
          </a:p>
          <a:p>
            <a:pPr algn="l"/>
            <a:endParaRPr lang="en-US" sz="4000">
              <a:sym typeface="Symbol" pitchFamily="18" charset="2"/>
            </a:endParaRPr>
          </a:p>
          <a:p>
            <a:pPr algn="l"/>
            <a:r>
              <a:rPr lang="en-US" sz="4000">
                <a:sym typeface="Symbol" pitchFamily="18" charset="2"/>
              </a:rPr>
              <a:t>  =    ________°C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D355-4CCD-4F37-8A6B-7951D3443918}" type="slidenum">
              <a:rPr lang="en-US"/>
              <a:pPr/>
              <a:t>63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685800"/>
          </a:xfrm>
        </p:spPr>
        <p:txBody>
          <a:bodyPr/>
          <a:lstStyle/>
          <a:p>
            <a:r>
              <a:rPr lang="en-US" sz="3200"/>
              <a:t>Flow capacity formulae transposed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Cv =</a:t>
            </a:r>
            <a:r>
              <a:rPr lang="en-US" u="sng"/>
              <a:t>			</a:t>
            </a:r>
            <a:r>
              <a:rPr lang="en-US"/>
              <a:t>Q					     400 x    (P2 + 1.013) x </a:t>
            </a:r>
            <a:r>
              <a:rPr lang="en-US">
                <a:sym typeface="Symbol" pitchFamily="18" charset="2"/>
              </a:rPr>
              <a:t>P</a:t>
            </a:r>
          </a:p>
          <a:p>
            <a:pPr>
              <a:lnSpc>
                <a:spcPct val="120000"/>
              </a:lnSpc>
            </a:pPr>
            <a:endParaRPr lang="en-US">
              <a:sym typeface="Symbol" pitchFamily="18" charset="2"/>
            </a:endParaRPr>
          </a:p>
          <a:p>
            <a:pPr>
              <a:lnSpc>
                <a:spcPct val="120000"/>
              </a:lnSpc>
            </a:pPr>
            <a:r>
              <a:rPr lang="en-US"/>
              <a:t>Kv =</a:t>
            </a:r>
            <a:r>
              <a:rPr lang="en-US" u="sng"/>
              <a:t>			</a:t>
            </a:r>
            <a:r>
              <a:rPr lang="en-US"/>
              <a:t>Q					     27.94 x    (P2 + 1.013) x </a:t>
            </a:r>
            <a:r>
              <a:rPr lang="en-US">
                <a:sym typeface="Symbol" pitchFamily="18" charset="2"/>
              </a:rPr>
              <a:t>P</a:t>
            </a:r>
            <a:r>
              <a:rPr lang="en-US" u="sng"/>
              <a:t>			</a:t>
            </a:r>
            <a:r>
              <a:rPr lang="en-US"/>
              <a:t>		</a:t>
            </a:r>
          </a:p>
          <a:p>
            <a:pPr>
              <a:lnSpc>
                <a:spcPct val="120000"/>
              </a:lnSpc>
            </a:pPr>
            <a:r>
              <a:rPr lang="en-US"/>
              <a:t>S  =</a:t>
            </a:r>
            <a:r>
              <a:rPr lang="en-US" u="sng"/>
              <a:t>			</a:t>
            </a:r>
            <a:r>
              <a:rPr lang="en-US"/>
              <a:t>Q					    22.2 x    (P2 + 1.013) x </a:t>
            </a:r>
            <a:r>
              <a:rPr lang="en-US">
                <a:sym typeface="Symbol" pitchFamily="18" charset="2"/>
              </a:rPr>
              <a:t>P</a:t>
            </a:r>
            <a:r>
              <a:rPr lang="en-US" u="sng"/>
              <a:t>			</a:t>
            </a:r>
            <a:r>
              <a:rPr lang="en-US"/>
              <a:t>		</a:t>
            </a:r>
          </a:p>
          <a:p>
            <a:pPr>
              <a:lnSpc>
                <a:spcPct val="120000"/>
              </a:lnSpc>
            </a:pPr>
            <a:r>
              <a:rPr lang="en-US" u="sng"/>
              <a:t>			</a:t>
            </a:r>
            <a:r>
              <a:rPr lang="en-US"/>
              <a:t>		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2209800" y="1371600"/>
            <a:ext cx="426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1" name="Line 5"/>
          <p:cNvSpPr>
            <a:spLocks noChangeShapeType="1"/>
          </p:cNvSpPr>
          <p:nvPr/>
        </p:nvSpPr>
        <p:spPr bwMode="auto">
          <a:xfrm>
            <a:off x="3505200" y="1524000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2" name="Line 6"/>
          <p:cNvSpPr>
            <a:spLocks noChangeShapeType="1"/>
          </p:cNvSpPr>
          <p:nvPr/>
        </p:nvSpPr>
        <p:spPr bwMode="auto">
          <a:xfrm flipH="1">
            <a:off x="3276600" y="1524000"/>
            <a:ext cx="228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3" name="Line 7"/>
          <p:cNvSpPr>
            <a:spLocks noChangeShapeType="1"/>
          </p:cNvSpPr>
          <p:nvPr/>
        </p:nvSpPr>
        <p:spPr bwMode="auto">
          <a:xfrm flipH="1" flipV="1">
            <a:off x="3200400" y="1752600"/>
            <a:ext cx="76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4" name="Line 8"/>
          <p:cNvSpPr>
            <a:spLocks noChangeShapeType="1"/>
          </p:cNvSpPr>
          <p:nvPr/>
        </p:nvSpPr>
        <p:spPr bwMode="auto">
          <a:xfrm>
            <a:off x="2209800" y="3352800"/>
            <a:ext cx="426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5" name="Line 9"/>
          <p:cNvSpPr>
            <a:spLocks noChangeShapeType="1"/>
          </p:cNvSpPr>
          <p:nvPr/>
        </p:nvSpPr>
        <p:spPr bwMode="auto">
          <a:xfrm>
            <a:off x="3810000" y="3505200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6" name="Line 10"/>
          <p:cNvSpPr>
            <a:spLocks noChangeShapeType="1"/>
          </p:cNvSpPr>
          <p:nvPr/>
        </p:nvSpPr>
        <p:spPr bwMode="auto">
          <a:xfrm flipH="1">
            <a:off x="3581400" y="3505200"/>
            <a:ext cx="228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7" name="Line 11"/>
          <p:cNvSpPr>
            <a:spLocks noChangeShapeType="1"/>
          </p:cNvSpPr>
          <p:nvPr/>
        </p:nvSpPr>
        <p:spPr bwMode="auto">
          <a:xfrm flipH="1" flipV="1">
            <a:off x="3505200" y="3733800"/>
            <a:ext cx="76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8" name="Line 12"/>
          <p:cNvSpPr>
            <a:spLocks noChangeShapeType="1"/>
          </p:cNvSpPr>
          <p:nvPr/>
        </p:nvSpPr>
        <p:spPr bwMode="auto">
          <a:xfrm>
            <a:off x="2286000" y="5181600"/>
            <a:ext cx="426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69" name="Line 13"/>
          <p:cNvSpPr>
            <a:spLocks noChangeShapeType="1"/>
          </p:cNvSpPr>
          <p:nvPr/>
        </p:nvSpPr>
        <p:spPr bwMode="auto">
          <a:xfrm>
            <a:off x="3581400" y="5334000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0" name="Line 14"/>
          <p:cNvSpPr>
            <a:spLocks noChangeShapeType="1"/>
          </p:cNvSpPr>
          <p:nvPr/>
        </p:nvSpPr>
        <p:spPr bwMode="auto">
          <a:xfrm flipH="1">
            <a:off x="3352800" y="5334000"/>
            <a:ext cx="228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1" name="Line 15"/>
          <p:cNvSpPr>
            <a:spLocks noChangeShapeType="1"/>
          </p:cNvSpPr>
          <p:nvPr/>
        </p:nvSpPr>
        <p:spPr bwMode="auto">
          <a:xfrm flipH="1" flipV="1">
            <a:off x="3276600" y="5562600"/>
            <a:ext cx="76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3E14-9CF2-4322-AD6C-19BDA887FBBA}" type="slidenum">
              <a:rPr lang="en-US"/>
              <a:pPr/>
              <a:t>64</a:t>
            </a:fld>
            <a:endParaRPr 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algn="l"/>
            <a:r>
              <a:rPr lang="en-US" sz="2400"/>
              <a:t>Flow capacity example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2590800" cy="4114800"/>
          </a:xfrm>
        </p:spPr>
        <p:txBody>
          <a:bodyPr/>
          <a:lstStyle/>
          <a:p>
            <a:r>
              <a:rPr lang="en-US"/>
              <a:t>Q  = 750 </a:t>
            </a:r>
            <a:r>
              <a:rPr lang="en-US" sz="2000"/>
              <a:t>l/min</a:t>
            </a:r>
          </a:p>
          <a:p>
            <a:r>
              <a:rPr lang="en-US"/>
              <a:t>P1 = 9 bar</a:t>
            </a:r>
          </a:p>
          <a:p>
            <a:r>
              <a:rPr lang="en-US">
                <a:sym typeface="Symbol" pitchFamily="18" charset="2"/>
              </a:rPr>
              <a:t>P = 10%</a:t>
            </a:r>
          </a:p>
          <a:p>
            <a:r>
              <a:rPr lang="en-US">
                <a:sym typeface="Symbol" pitchFamily="18" charset="2"/>
              </a:rPr>
              <a:t>S    =  ?</a:t>
            </a: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1143000"/>
            <a:ext cx="5486400" cy="4953000"/>
          </a:xfrm>
        </p:spPr>
        <p:txBody>
          <a:bodyPr/>
          <a:lstStyle/>
          <a:p>
            <a:r>
              <a:rPr lang="en-US"/>
              <a:t>S  =</a:t>
            </a:r>
            <a:r>
              <a:rPr lang="en-US" u="sng"/>
              <a:t>		</a:t>
            </a:r>
            <a:r>
              <a:rPr lang="en-US"/>
              <a:t>Q			22.2 x    (P2 + 1.013) x </a:t>
            </a:r>
            <a:r>
              <a:rPr lang="en-US">
                <a:sym typeface="Symbol" pitchFamily="18" charset="2"/>
              </a:rPr>
              <a:t>P</a:t>
            </a:r>
          </a:p>
          <a:p>
            <a:r>
              <a:rPr lang="en-US"/>
              <a:t>S  =</a:t>
            </a:r>
            <a:r>
              <a:rPr lang="en-US" u="sng"/>
              <a:t>		</a:t>
            </a:r>
            <a:r>
              <a:rPr lang="en-US"/>
              <a:t>750			22.2 x    (8.1 + 1.013) x </a:t>
            </a:r>
            <a:r>
              <a:rPr lang="en-US">
                <a:sym typeface="Symbol" pitchFamily="18" charset="2"/>
              </a:rPr>
              <a:t>.9</a:t>
            </a:r>
          </a:p>
          <a:p>
            <a:r>
              <a:rPr lang="en-US"/>
              <a:t>S  =</a:t>
            </a:r>
            <a:r>
              <a:rPr lang="en-US" u="sng"/>
              <a:t>		</a:t>
            </a:r>
            <a:r>
              <a:rPr lang="en-US"/>
              <a:t>750			    22.2 x    9.113   x </a:t>
            </a:r>
            <a:r>
              <a:rPr lang="en-US">
                <a:sym typeface="Symbol" pitchFamily="18" charset="2"/>
              </a:rPr>
              <a:t>.9</a:t>
            </a:r>
          </a:p>
          <a:p>
            <a:r>
              <a:rPr lang="en-US"/>
              <a:t>S  =</a:t>
            </a:r>
            <a:r>
              <a:rPr lang="en-US" u="sng"/>
              <a:t>	</a:t>
            </a:r>
            <a:r>
              <a:rPr lang="en-US"/>
              <a:t>750				        22.2  x 2.86</a:t>
            </a:r>
          </a:p>
          <a:p>
            <a:r>
              <a:rPr lang="en-US"/>
              <a:t>S  =  </a:t>
            </a:r>
            <a:r>
              <a:rPr lang="en-US" u="sng"/>
              <a:t> 750</a:t>
            </a:r>
            <a:r>
              <a:rPr lang="en-US"/>
              <a:t>		</a:t>
            </a:r>
            <a:r>
              <a:rPr lang="en-US" sz="3200" b="1"/>
              <a:t>S =   11.81</a:t>
            </a:r>
            <a:r>
              <a:rPr lang="en-US"/>
              <a:t>	  	63.49</a:t>
            </a:r>
            <a:r>
              <a:rPr lang="en-US" u="sng"/>
              <a:t>	</a:t>
            </a:r>
          </a:p>
        </p:txBody>
      </p:sp>
      <p:sp>
        <p:nvSpPr>
          <p:cNvPr id="122885" name="Line 5"/>
          <p:cNvSpPr>
            <a:spLocks noChangeShapeType="1"/>
          </p:cNvSpPr>
          <p:nvPr/>
        </p:nvSpPr>
        <p:spPr bwMode="auto">
          <a:xfrm>
            <a:off x="4114800" y="16002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6" name="Line 6"/>
          <p:cNvSpPr>
            <a:spLocks noChangeShapeType="1"/>
          </p:cNvSpPr>
          <p:nvPr/>
        </p:nvSpPr>
        <p:spPr bwMode="auto">
          <a:xfrm>
            <a:off x="5257800" y="16764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 flipH="1">
            <a:off x="5029200" y="1676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Line 8"/>
          <p:cNvSpPr>
            <a:spLocks noChangeShapeType="1"/>
          </p:cNvSpPr>
          <p:nvPr/>
        </p:nvSpPr>
        <p:spPr bwMode="auto">
          <a:xfrm flipV="1">
            <a:off x="5029200" y="190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4114800" y="25146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0" name="Line 10"/>
          <p:cNvSpPr>
            <a:spLocks noChangeShapeType="1"/>
          </p:cNvSpPr>
          <p:nvPr/>
        </p:nvSpPr>
        <p:spPr bwMode="auto">
          <a:xfrm>
            <a:off x="5257800" y="25908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Line 11"/>
          <p:cNvSpPr>
            <a:spLocks noChangeShapeType="1"/>
          </p:cNvSpPr>
          <p:nvPr/>
        </p:nvSpPr>
        <p:spPr bwMode="auto">
          <a:xfrm flipH="1">
            <a:off x="5029200" y="2590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2" name="Line 12"/>
          <p:cNvSpPr>
            <a:spLocks noChangeShapeType="1"/>
          </p:cNvSpPr>
          <p:nvPr/>
        </p:nvSpPr>
        <p:spPr bwMode="auto">
          <a:xfrm flipV="1">
            <a:off x="50292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3" name="Line 13"/>
          <p:cNvSpPr>
            <a:spLocks noChangeShapeType="1"/>
          </p:cNvSpPr>
          <p:nvPr/>
        </p:nvSpPr>
        <p:spPr bwMode="auto">
          <a:xfrm flipV="1">
            <a:off x="4419600" y="3505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4" name="Line 14"/>
          <p:cNvSpPr>
            <a:spLocks noChangeShapeType="1"/>
          </p:cNvSpPr>
          <p:nvPr/>
        </p:nvSpPr>
        <p:spPr bwMode="auto">
          <a:xfrm>
            <a:off x="5562600" y="3581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5" name="Line 15"/>
          <p:cNvSpPr>
            <a:spLocks noChangeShapeType="1"/>
          </p:cNvSpPr>
          <p:nvPr/>
        </p:nvSpPr>
        <p:spPr bwMode="auto">
          <a:xfrm flipH="1">
            <a:off x="5334000" y="3581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6" name="Line 16"/>
          <p:cNvSpPr>
            <a:spLocks noChangeShapeType="1"/>
          </p:cNvSpPr>
          <p:nvPr/>
        </p:nvSpPr>
        <p:spPr bwMode="auto">
          <a:xfrm flipV="1">
            <a:off x="5334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7" name="Line 17"/>
          <p:cNvSpPr>
            <a:spLocks noChangeShapeType="1"/>
          </p:cNvSpPr>
          <p:nvPr/>
        </p:nvSpPr>
        <p:spPr bwMode="auto">
          <a:xfrm>
            <a:off x="4724400" y="4419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BF2F2-5B6A-4FC2-A8F8-AAC85A0ADD4F}" type="slidenum">
              <a:rPr lang="en-US"/>
              <a:pPr/>
              <a:t>65</a:t>
            </a:fld>
            <a:endParaRPr lang="en-US"/>
          </a:p>
        </p:txBody>
      </p:sp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2819400" y="990600"/>
            <a:ext cx="5334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4000"/>
              <a:t>Q</a:t>
            </a:r>
            <a:r>
              <a:rPr lang="en-US"/>
              <a:t>  </a:t>
            </a:r>
            <a:r>
              <a:rPr lang="en-US" sz="4000"/>
              <a:t>= _________ l/min</a:t>
            </a:r>
          </a:p>
          <a:p>
            <a:pPr algn="l"/>
            <a:endParaRPr lang="en-US" sz="4000"/>
          </a:p>
          <a:p>
            <a:pPr algn="l"/>
            <a:r>
              <a:rPr lang="en-US" sz="4000"/>
              <a:t>P1 = _________ bar</a:t>
            </a:r>
          </a:p>
          <a:p>
            <a:pPr algn="l"/>
            <a:endParaRPr lang="en-US" sz="4000">
              <a:sym typeface="Symbol" pitchFamily="18" charset="2"/>
            </a:endParaRPr>
          </a:p>
          <a:p>
            <a:pPr algn="l"/>
            <a:r>
              <a:rPr lang="en-US" sz="4000">
                <a:sym typeface="Symbol" pitchFamily="18" charset="2"/>
              </a:rPr>
              <a:t>P = _________%</a:t>
            </a:r>
          </a:p>
          <a:p>
            <a:pPr algn="l"/>
            <a:endParaRPr lang="en-US" sz="4000">
              <a:sym typeface="Symbol" pitchFamily="18" charset="2"/>
            </a:endParaRPr>
          </a:p>
          <a:p>
            <a:pPr algn="l"/>
            <a:r>
              <a:rPr lang="en-US" sz="4000">
                <a:sym typeface="Symbol" pitchFamily="18" charset="2"/>
              </a:rPr>
              <a:t>Cv = _________ ?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03D82-7F0A-45DB-B779-8B005CD8E3BF}" type="slidenum">
              <a:rPr lang="en-US"/>
              <a:pPr/>
              <a:t>66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Orifices in a series connection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77724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S </a:t>
            </a:r>
            <a:r>
              <a:rPr lang="en-US" sz="1800"/>
              <a:t>total   </a:t>
            </a:r>
            <a:r>
              <a:rPr lang="en-US" sz="2400"/>
              <a:t>=    			</a:t>
            </a:r>
            <a:r>
              <a:rPr lang="en-US" sz="2400" b="1"/>
              <a:t>1							    1   +   1   +   1 </a:t>
            </a:r>
            <a:r>
              <a:rPr lang="en-US" b="1"/>
              <a:t>						  </a:t>
            </a:r>
            <a:r>
              <a:rPr lang="en-US" sz="2400" b="1"/>
              <a:t>S1²     S2²     S3²</a:t>
            </a:r>
          </a:p>
          <a:p>
            <a:pPr>
              <a:lnSpc>
                <a:spcPct val="80000"/>
              </a:lnSpc>
            </a:pPr>
            <a:endParaRPr lang="en-US" sz="2400" b="1"/>
          </a:p>
          <a:p>
            <a:pPr>
              <a:lnSpc>
                <a:spcPct val="80000"/>
              </a:lnSpc>
            </a:pPr>
            <a:r>
              <a:rPr lang="en-US" sz="2000" b="1"/>
              <a:t>Example </a:t>
            </a:r>
          </a:p>
          <a:p>
            <a:pPr>
              <a:lnSpc>
                <a:spcPct val="80000"/>
              </a:lnSpc>
            </a:pPr>
            <a:r>
              <a:rPr lang="en-US" sz="2000" b="1"/>
              <a:t>S1 = 12mm²</a:t>
            </a:r>
          </a:p>
          <a:p>
            <a:pPr>
              <a:lnSpc>
                <a:spcPct val="80000"/>
              </a:lnSpc>
            </a:pPr>
            <a:r>
              <a:rPr lang="en-US" sz="2000" b="1"/>
              <a:t>S2 = 18mm²</a:t>
            </a:r>
          </a:p>
          <a:p>
            <a:pPr>
              <a:lnSpc>
                <a:spcPct val="80000"/>
              </a:lnSpc>
            </a:pPr>
            <a:r>
              <a:rPr lang="en-US" sz="2000" b="1"/>
              <a:t>S3 = 22mm²</a:t>
            </a:r>
            <a:endParaRPr lang="en-US" sz="2400" b="1"/>
          </a:p>
        </p:txBody>
      </p:sp>
      <p:sp>
        <p:nvSpPr>
          <p:cNvPr id="124932" name="Line 4"/>
          <p:cNvSpPr>
            <a:spLocks noChangeShapeType="1"/>
          </p:cNvSpPr>
          <p:nvPr/>
        </p:nvSpPr>
        <p:spPr bwMode="auto">
          <a:xfrm>
            <a:off x="3657600" y="14478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Line 5"/>
          <p:cNvSpPr>
            <a:spLocks noChangeShapeType="1"/>
          </p:cNvSpPr>
          <p:nvPr/>
        </p:nvSpPr>
        <p:spPr bwMode="auto">
          <a:xfrm>
            <a:off x="3581400" y="18288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4343400" y="18288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5181600" y="18288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>
            <a:off x="3581400" y="10668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7" name="Line 9"/>
          <p:cNvSpPr>
            <a:spLocks noChangeShapeType="1"/>
          </p:cNvSpPr>
          <p:nvPr/>
        </p:nvSpPr>
        <p:spPr bwMode="auto">
          <a:xfrm flipH="1">
            <a:off x="3200400" y="1066800"/>
            <a:ext cx="38100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8" name="Line 10"/>
          <p:cNvSpPr>
            <a:spLocks noChangeShapeType="1"/>
          </p:cNvSpPr>
          <p:nvPr/>
        </p:nvSpPr>
        <p:spPr bwMode="auto">
          <a:xfrm>
            <a:off x="3048000" y="18288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2971800" y="2438400"/>
            <a:ext cx="5943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/>
              <a:t>S </a:t>
            </a:r>
            <a:r>
              <a:rPr lang="en-US" sz="1400"/>
              <a:t>total   </a:t>
            </a:r>
            <a:r>
              <a:rPr lang="en-US" sz="1800"/>
              <a:t>=    			</a:t>
            </a:r>
            <a:r>
              <a:rPr lang="en-US" sz="1800" b="1"/>
              <a:t>1					    1   +   1   +   1 </a:t>
            </a:r>
            <a:r>
              <a:rPr lang="en-US" b="1"/>
              <a:t>					  </a:t>
            </a:r>
            <a:r>
              <a:rPr lang="en-US" sz="1800" b="1"/>
              <a:t>12²     18²     22²</a:t>
            </a: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/>
              <a:t>S </a:t>
            </a:r>
            <a:r>
              <a:rPr lang="en-US" sz="1400"/>
              <a:t>total   </a:t>
            </a:r>
            <a:r>
              <a:rPr lang="en-US" sz="1800"/>
              <a:t>=    			</a:t>
            </a:r>
            <a:r>
              <a:rPr lang="en-US" sz="1800" b="1"/>
              <a:t>1					    1   +   1   +   1 </a:t>
            </a:r>
            <a:r>
              <a:rPr lang="en-US" b="1"/>
              <a:t>					  </a:t>
            </a:r>
            <a:r>
              <a:rPr lang="en-US" sz="1800" b="1"/>
              <a:t>144   324    484</a:t>
            </a:r>
          </a:p>
          <a:p>
            <a:pPr algn="l">
              <a:spcBef>
                <a:spcPct val="50000"/>
              </a:spcBef>
            </a:pPr>
            <a:r>
              <a:rPr lang="en-US"/>
              <a:t>S </a:t>
            </a:r>
            <a:r>
              <a:rPr lang="en-US" sz="1400"/>
              <a:t>total   </a:t>
            </a:r>
            <a:r>
              <a:rPr lang="en-US" sz="1800"/>
              <a:t>=    	</a:t>
            </a:r>
            <a:r>
              <a:rPr lang="en-US" sz="1800" b="1"/>
              <a:t>1		=          1		            	.00694 + .00309 + .00207</a:t>
            </a:r>
            <a:r>
              <a:rPr lang="en-US" b="1"/>
              <a:t>	      </a:t>
            </a:r>
            <a:r>
              <a:rPr lang="en-US" sz="2000" b="1"/>
              <a:t>.0121</a:t>
            </a:r>
            <a:endParaRPr lang="en-US" b="1"/>
          </a:p>
          <a:p>
            <a:pPr algn="l">
              <a:spcBef>
                <a:spcPct val="50000"/>
              </a:spcBef>
            </a:pPr>
            <a:r>
              <a:rPr lang="en-US" sz="2800" b="1"/>
              <a:t>S</a:t>
            </a:r>
            <a:r>
              <a:rPr lang="en-US" b="1"/>
              <a:t> total = 9.09			            </a:t>
            </a:r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>
            <a:off x="6096000" y="2819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>
            <a:off x="59436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>
            <a:off x="65532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3" name="Line 15"/>
          <p:cNvSpPr>
            <a:spLocks noChangeShapeType="1"/>
          </p:cNvSpPr>
          <p:nvPr/>
        </p:nvSpPr>
        <p:spPr bwMode="auto">
          <a:xfrm>
            <a:off x="71628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4" name="Line 16"/>
          <p:cNvSpPr>
            <a:spLocks noChangeShapeType="1"/>
          </p:cNvSpPr>
          <p:nvPr/>
        </p:nvSpPr>
        <p:spPr bwMode="auto">
          <a:xfrm>
            <a:off x="6096000" y="2514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5" name="Line 17"/>
          <p:cNvSpPr>
            <a:spLocks noChangeShapeType="1"/>
          </p:cNvSpPr>
          <p:nvPr/>
        </p:nvSpPr>
        <p:spPr bwMode="auto">
          <a:xfrm flipH="1">
            <a:off x="5638800" y="25146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6" name="Line 18"/>
          <p:cNvSpPr>
            <a:spLocks noChangeShapeType="1"/>
          </p:cNvSpPr>
          <p:nvPr/>
        </p:nvSpPr>
        <p:spPr bwMode="auto">
          <a:xfrm>
            <a:off x="5562600" y="3200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7" name="Line 19"/>
          <p:cNvSpPr>
            <a:spLocks noChangeShapeType="1"/>
          </p:cNvSpPr>
          <p:nvPr/>
        </p:nvSpPr>
        <p:spPr bwMode="auto">
          <a:xfrm>
            <a:off x="6096000" y="3886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8" name="Line 20"/>
          <p:cNvSpPr>
            <a:spLocks noChangeShapeType="1"/>
          </p:cNvSpPr>
          <p:nvPr/>
        </p:nvSpPr>
        <p:spPr bwMode="auto">
          <a:xfrm>
            <a:off x="5943600" y="4114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9" name="Line 21"/>
          <p:cNvSpPr>
            <a:spLocks noChangeShapeType="1"/>
          </p:cNvSpPr>
          <p:nvPr/>
        </p:nvSpPr>
        <p:spPr bwMode="auto">
          <a:xfrm>
            <a:off x="6553200" y="4114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0" name="Line 22"/>
          <p:cNvSpPr>
            <a:spLocks noChangeShapeType="1"/>
          </p:cNvSpPr>
          <p:nvPr/>
        </p:nvSpPr>
        <p:spPr bwMode="auto">
          <a:xfrm>
            <a:off x="7162800" y="4114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1" name="Line 23"/>
          <p:cNvSpPr>
            <a:spLocks noChangeShapeType="1"/>
          </p:cNvSpPr>
          <p:nvPr/>
        </p:nvSpPr>
        <p:spPr bwMode="auto">
          <a:xfrm>
            <a:off x="6096000" y="3581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2" name="Line 24"/>
          <p:cNvSpPr>
            <a:spLocks noChangeShapeType="1"/>
          </p:cNvSpPr>
          <p:nvPr/>
        </p:nvSpPr>
        <p:spPr bwMode="auto">
          <a:xfrm flipH="1">
            <a:off x="5638800" y="35814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3" name="Line 25"/>
          <p:cNvSpPr>
            <a:spLocks noChangeShapeType="1"/>
          </p:cNvSpPr>
          <p:nvPr/>
        </p:nvSpPr>
        <p:spPr bwMode="auto">
          <a:xfrm>
            <a:off x="5562600" y="42672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4" name="Line 26"/>
          <p:cNvSpPr>
            <a:spLocks noChangeShapeType="1"/>
          </p:cNvSpPr>
          <p:nvPr/>
        </p:nvSpPr>
        <p:spPr bwMode="auto">
          <a:xfrm>
            <a:off x="4038600" y="4953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5" name="Line 27"/>
          <p:cNvSpPr>
            <a:spLocks noChangeShapeType="1"/>
          </p:cNvSpPr>
          <p:nvPr/>
        </p:nvSpPr>
        <p:spPr bwMode="auto">
          <a:xfrm>
            <a:off x="72390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6" name="Line 28"/>
          <p:cNvSpPr>
            <a:spLocks noChangeShapeType="1"/>
          </p:cNvSpPr>
          <p:nvPr/>
        </p:nvSpPr>
        <p:spPr bwMode="auto">
          <a:xfrm>
            <a:off x="7239000" y="4648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7" name="Line 29"/>
          <p:cNvSpPr>
            <a:spLocks noChangeShapeType="1"/>
          </p:cNvSpPr>
          <p:nvPr/>
        </p:nvSpPr>
        <p:spPr bwMode="auto">
          <a:xfrm flipH="1">
            <a:off x="6934200" y="46482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8" name="Line 30"/>
          <p:cNvSpPr>
            <a:spLocks noChangeShapeType="1"/>
          </p:cNvSpPr>
          <p:nvPr/>
        </p:nvSpPr>
        <p:spPr bwMode="auto">
          <a:xfrm>
            <a:off x="6858000" y="5105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59" name="Line 31"/>
          <p:cNvSpPr>
            <a:spLocks noChangeShapeType="1"/>
          </p:cNvSpPr>
          <p:nvPr/>
        </p:nvSpPr>
        <p:spPr bwMode="auto">
          <a:xfrm>
            <a:off x="41148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60" name="Line 32"/>
          <p:cNvSpPr>
            <a:spLocks noChangeShapeType="1"/>
          </p:cNvSpPr>
          <p:nvPr/>
        </p:nvSpPr>
        <p:spPr bwMode="auto">
          <a:xfrm>
            <a:off x="4114800" y="46482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61" name="Line 33"/>
          <p:cNvSpPr>
            <a:spLocks noChangeShapeType="1"/>
          </p:cNvSpPr>
          <p:nvPr/>
        </p:nvSpPr>
        <p:spPr bwMode="auto">
          <a:xfrm flipH="1">
            <a:off x="3810000" y="46482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62" name="Line 34"/>
          <p:cNvSpPr>
            <a:spLocks noChangeShapeType="1"/>
          </p:cNvSpPr>
          <p:nvPr/>
        </p:nvSpPr>
        <p:spPr bwMode="auto">
          <a:xfrm>
            <a:off x="3733800" y="5105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99175-566D-477F-9366-DED7C73F8318}" type="slidenum">
              <a:rPr lang="en-US"/>
              <a:pPr/>
              <a:t>67</a:t>
            </a:fld>
            <a:endParaRPr lang="en-US"/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2743200" y="1143000"/>
            <a:ext cx="44958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4000" b="1"/>
              <a:t>Cv = _________</a:t>
            </a:r>
          </a:p>
          <a:p>
            <a:pPr algn="l">
              <a:lnSpc>
                <a:spcPct val="80000"/>
              </a:lnSpc>
            </a:pPr>
            <a:endParaRPr lang="en-US" sz="4000" b="1"/>
          </a:p>
          <a:p>
            <a:pPr algn="l">
              <a:lnSpc>
                <a:spcPct val="80000"/>
              </a:lnSpc>
            </a:pPr>
            <a:r>
              <a:rPr lang="en-US" sz="4000" b="1"/>
              <a:t>Cv = _________</a:t>
            </a:r>
          </a:p>
          <a:p>
            <a:pPr algn="l">
              <a:lnSpc>
                <a:spcPct val="80000"/>
              </a:lnSpc>
            </a:pPr>
            <a:endParaRPr lang="en-US" sz="4000" b="1"/>
          </a:p>
          <a:p>
            <a:pPr algn="l">
              <a:lnSpc>
                <a:spcPct val="80000"/>
              </a:lnSpc>
            </a:pPr>
            <a:r>
              <a:rPr lang="en-US" sz="4000" b="1"/>
              <a:t>Cv = _________</a:t>
            </a:r>
          </a:p>
          <a:p>
            <a:pPr algn="l">
              <a:lnSpc>
                <a:spcPct val="80000"/>
              </a:lnSpc>
            </a:pPr>
            <a:endParaRPr lang="en-US" sz="4000" b="1"/>
          </a:p>
          <a:p>
            <a:pPr algn="l">
              <a:lnSpc>
                <a:spcPct val="80000"/>
              </a:lnSpc>
            </a:pPr>
            <a:r>
              <a:rPr lang="en-US" sz="4000" b="1"/>
              <a:t>Cv total = ________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C96D6-8E74-44A5-85D7-D680CBAD26F2}" type="slidenum">
              <a:rPr lang="en-US"/>
              <a:pPr/>
              <a:t>68</a:t>
            </a:fld>
            <a:endParaRPr lang="en-US"/>
          </a:p>
        </p:txBody>
      </p:sp>
      <p:graphicFrame>
        <p:nvGraphicFramePr>
          <p:cNvPr id="126978" name="Object 2"/>
          <p:cNvGraphicFramePr>
            <a:graphicFrameLocks noChangeAspect="1"/>
          </p:cNvGraphicFramePr>
          <p:nvPr/>
        </p:nvGraphicFramePr>
        <p:xfrm>
          <a:off x="0" y="838200"/>
          <a:ext cx="8839200" cy="4967288"/>
        </p:xfrm>
        <a:graphic>
          <a:graphicData uri="http://schemas.openxmlformats.org/presentationml/2006/ole">
            <p:oleObj spid="_x0000_s126978" name="Picture" r:id="rId3" imgW="5392440" imgH="303012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2F5D-D976-4745-B065-F6FCE6E0E724}" type="slidenum">
              <a:rPr lang="en-US"/>
              <a:pPr/>
              <a:t>69</a:t>
            </a:fld>
            <a:endParaRPr lang="en-US"/>
          </a:p>
        </p:txBody>
      </p:sp>
      <p:graphicFrame>
        <p:nvGraphicFramePr>
          <p:cNvPr id="223232" name="Object 1024"/>
          <p:cNvGraphicFramePr>
            <a:graphicFrameLocks noChangeAspect="1"/>
          </p:cNvGraphicFramePr>
          <p:nvPr/>
        </p:nvGraphicFramePr>
        <p:xfrm>
          <a:off x="228600" y="1111250"/>
          <a:ext cx="8915400" cy="4714875"/>
        </p:xfrm>
        <a:graphic>
          <a:graphicData uri="http://schemas.openxmlformats.org/presentationml/2006/ole">
            <p:oleObj spid="_x0000_s223232" name="Document" r:id="rId3" imgW="5806440" imgH="3073320" progId="Word.Document.8">
              <p:embed/>
            </p:oleObj>
          </a:graphicData>
        </a:graphic>
      </p:graphicFrame>
      <p:sp>
        <p:nvSpPr>
          <p:cNvPr id="128003" name="Line 3"/>
          <p:cNvSpPr>
            <a:spLocks noChangeShapeType="1"/>
          </p:cNvSpPr>
          <p:nvPr/>
        </p:nvSpPr>
        <p:spPr bwMode="auto">
          <a:xfrm flipH="1">
            <a:off x="228600" y="11430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747CB-7D20-4E93-8641-6DEB61290A8F}" type="slidenum">
              <a:rPr lang="en-US"/>
              <a:pPr/>
              <a:t>7</a:t>
            </a:fld>
            <a:endParaRPr lang="en-US"/>
          </a:p>
        </p:txBody>
      </p:sp>
      <p:graphicFrame>
        <p:nvGraphicFramePr>
          <p:cNvPr id="217088" name="Object 0"/>
          <p:cNvGraphicFramePr>
            <a:graphicFrameLocks noChangeAspect="1"/>
          </p:cNvGraphicFramePr>
          <p:nvPr/>
        </p:nvGraphicFramePr>
        <p:xfrm>
          <a:off x="0" y="1652588"/>
          <a:ext cx="9144000" cy="4103687"/>
        </p:xfrm>
        <a:graphic>
          <a:graphicData uri="http://schemas.openxmlformats.org/presentationml/2006/ole">
            <p:oleObj spid="_x0000_s217088" name="Document" r:id="rId3" imgW="5600880" imgH="2514600" progId="Word.Document.8">
              <p:embed/>
            </p:oleObj>
          </a:graphicData>
        </a:graphic>
      </p:graphicFrame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2311400" y="534988"/>
            <a:ext cx="4297363" cy="519112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/>
              <a:t>HUMIDITY &amp; DEWPOINT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DEE7-6037-4C5A-8DD2-32BBC01B0CF9}" type="slidenum">
              <a:rPr lang="en-US"/>
              <a:pPr/>
              <a:t>70</a:t>
            </a:fld>
            <a:endParaRPr lang="en-US"/>
          </a:p>
        </p:txBody>
      </p:sp>
      <p:graphicFrame>
        <p:nvGraphicFramePr>
          <p:cNvPr id="224256" name="Object 1024"/>
          <p:cNvGraphicFramePr>
            <a:graphicFrameLocks noChangeAspect="1"/>
          </p:cNvGraphicFramePr>
          <p:nvPr/>
        </p:nvGraphicFramePr>
        <p:xfrm>
          <a:off x="0" y="762000"/>
          <a:ext cx="9144000" cy="4570413"/>
        </p:xfrm>
        <a:graphic>
          <a:graphicData uri="http://schemas.openxmlformats.org/presentationml/2006/ole">
            <p:oleObj spid="_x0000_s224256" name="Picture" r:id="rId3" imgW="5257800" imgH="2629080" progId="Word.Picture.8">
              <p:embed/>
            </p:oleObj>
          </a:graphicData>
        </a:graphic>
      </p:graphicFrame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228600" y="5351463"/>
            <a:ext cx="86868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latin typeface="Helvetica" pitchFamily="34" charset="0"/>
              </a:rPr>
              <a:t>Table 7.31</a:t>
            </a:r>
            <a:r>
              <a:rPr lang="en-US">
                <a:latin typeface="Helvetica" pitchFamily="34" charset="0"/>
              </a:rPr>
              <a:t> </a:t>
            </a:r>
            <a:r>
              <a:rPr lang="en-US" sz="2000">
                <a:latin typeface="Helvetica" pitchFamily="34" charset="0"/>
              </a:rPr>
              <a:t>Equivalent Section S in mm</a:t>
            </a:r>
            <a:r>
              <a:rPr lang="en-US" sz="2000" baseline="30000">
                <a:latin typeface="Helvetica" pitchFamily="34" charset="0"/>
              </a:rPr>
              <a:t>2</a:t>
            </a:r>
            <a:r>
              <a:rPr lang="en-US" sz="2000">
                <a:latin typeface="Helvetica" pitchFamily="34" charset="0"/>
              </a:rPr>
              <a:t> for the valve and the tubing, for 6 bar working pressure and a pressure drop of 1 bar (</a:t>
            </a:r>
            <a:r>
              <a:rPr lang="en-US" sz="2000" i="1">
                <a:latin typeface="Helvetica" pitchFamily="34" charset="0"/>
              </a:rPr>
              <a:t>Q</a:t>
            </a:r>
            <a:r>
              <a:rPr lang="en-US" sz="2000" baseline="-25000">
                <a:latin typeface="Helvetica" pitchFamily="34" charset="0"/>
              </a:rPr>
              <a:t>n</a:t>
            </a:r>
            <a:r>
              <a:rPr lang="en-US" sz="2000">
                <a:latin typeface="Helvetica" pitchFamily="34" charset="0"/>
              </a:rPr>
              <a:t> Conditions)</a:t>
            </a:r>
          </a:p>
          <a:p>
            <a:pPr algn="l">
              <a:spcBef>
                <a:spcPct val="50000"/>
              </a:spcBef>
            </a:pPr>
            <a:endParaRPr lang="en-US" sz="14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B33E-8C60-4862-A380-4F5137047F72}" type="slidenum">
              <a:rPr lang="en-US"/>
              <a:pPr/>
              <a:t>71</a:t>
            </a:fld>
            <a:endParaRPr lang="en-US"/>
          </a:p>
        </p:txBody>
      </p:sp>
      <p:graphicFrame>
        <p:nvGraphicFramePr>
          <p:cNvPr id="225280" name="Object 1024"/>
          <p:cNvGraphicFramePr>
            <a:graphicFrameLocks noChangeAspect="1"/>
          </p:cNvGraphicFramePr>
          <p:nvPr/>
        </p:nvGraphicFramePr>
        <p:xfrm>
          <a:off x="1524000" y="1338263"/>
          <a:ext cx="6629400" cy="3867150"/>
        </p:xfrm>
        <a:graphic>
          <a:graphicData uri="http://schemas.openxmlformats.org/presentationml/2006/ole">
            <p:oleObj spid="_x0000_s225280" name="Picture" r:id="rId3" imgW="2621160" imgH="1528920" progId="Word.Picture.8">
              <p:embed/>
            </p:oleObj>
          </a:graphicData>
        </a:graphic>
      </p:graphicFrame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1828800" y="2286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Flow Amplification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C186-EB2F-43B9-99E1-1754E3438A31}" type="slidenum">
              <a:rPr lang="en-US"/>
              <a:pPr/>
              <a:t>72</a:t>
            </a:fld>
            <a:endParaRPr lang="en-US"/>
          </a:p>
        </p:txBody>
      </p:sp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990600" y="1535113"/>
          <a:ext cx="6934200" cy="3916362"/>
        </p:xfrm>
        <a:graphic>
          <a:graphicData uri="http://schemas.openxmlformats.org/presentationml/2006/ole">
            <p:oleObj spid="_x0000_s131074" name="Picture" r:id="rId3" imgW="2644200" imgH="1493640" progId="Word.Picture.8">
              <p:embed/>
            </p:oleObj>
          </a:graphicData>
        </a:graphic>
      </p:graphicFrame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1752600" y="2286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Signal Inversion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73EB-E510-4593-A12F-6D01818B256C}" type="slidenum">
              <a:rPr lang="en-US"/>
              <a:pPr/>
              <a:t>73</a:t>
            </a:fld>
            <a:endParaRPr lang="en-US"/>
          </a:p>
        </p:txBody>
      </p:sp>
      <p:graphicFrame>
        <p:nvGraphicFramePr>
          <p:cNvPr id="226304" name="Object 1024"/>
          <p:cNvGraphicFramePr>
            <a:graphicFrameLocks noChangeAspect="1"/>
          </p:cNvGraphicFramePr>
          <p:nvPr/>
        </p:nvGraphicFramePr>
        <p:xfrm>
          <a:off x="685800" y="1600200"/>
          <a:ext cx="8001000" cy="4337050"/>
        </p:xfrm>
        <a:graphic>
          <a:graphicData uri="http://schemas.openxmlformats.org/presentationml/2006/ole">
            <p:oleObj spid="_x0000_s226304" name="Picture" r:id="rId3" imgW="2781360" imgH="1508760" progId="Word.Picture.8">
              <p:embed/>
            </p:oleObj>
          </a:graphicData>
        </a:graphic>
      </p:graphicFrame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990600" y="228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Selection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1E97-6B42-4C5A-947E-F6250715D163}" type="slidenum">
              <a:rPr lang="en-US"/>
              <a:pPr/>
              <a:t>74</a:t>
            </a:fld>
            <a:endParaRPr lang="en-US"/>
          </a:p>
        </p:txBody>
      </p:sp>
      <p:graphicFrame>
        <p:nvGraphicFramePr>
          <p:cNvPr id="227328" name="Object 1024"/>
          <p:cNvGraphicFramePr>
            <a:graphicFrameLocks noChangeAspect="1"/>
          </p:cNvGraphicFramePr>
          <p:nvPr/>
        </p:nvGraphicFramePr>
        <p:xfrm>
          <a:off x="228600" y="2133600"/>
          <a:ext cx="8610600" cy="3802063"/>
        </p:xfrm>
        <a:graphic>
          <a:graphicData uri="http://schemas.openxmlformats.org/presentationml/2006/ole">
            <p:oleObj spid="_x0000_s227328" name="Picture" r:id="rId3" imgW="3972600" imgH="1648440" progId="Word.Picture.8">
              <p:embed/>
            </p:oleObj>
          </a:graphicData>
        </a:graphic>
      </p:graphicFrame>
      <p:sp>
        <p:nvSpPr>
          <p:cNvPr id="13312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Memory Function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8D24-5245-4BB2-AD4F-53A947B1065D}" type="slidenum">
              <a:rPr lang="en-US"/>
              <a:pPr/>
              <a:t>75</a:t>
            </a:fld>
            <a:endParaRPr lang="en-US"/>
          </a:p>
        </p:txBody>
      </p:sp>
      <p:graphicFrame>
        <p:nvGraphicFramePr>
          <p:cNvPr id="228352" name="Object 1024"/>
          <p:cNvGraphicFramePr>
            <a:graphicFrameLocks noChangeAspect="1"/>
          </p:cNvGraphicFramePr>
          <p:nvPr/>
        </p:nvGraphicFramePr>
        <p:xfrm>
          <a:off x="228600" y="1676400"/>
          <a:ext cx="8610600" cy="4927600"/>
        </p:xfrm>
        <a:graphic>
          <a:graphicData uri="http://schemas.openxmlformats.org/presentationml/2006/ole">
            <p:oleObj spid="_x0000_s228352" name="Picture" r:id="rId3" imgW="3291840" imgH="1884600" progId="Word.Picture.8">
              <p:embed/>
            </p:oleObj>
          </a:graphicData>
        </a:graphic>
      </p:graphicFrame>
      <p:sp>
        <p:nvSpPr>
          <p:cNvPr id="134147" name="Text Box 3"/>
          <p:cNvSpPr txBox="1">
            <a:spLocks noChangeArrowheads="1"/>
          </p:cNvSpPr>
          <p:nvPr/>
        </p:nvSpPr>
        <p:spPr bwMode="auto">
          <a:xfrm>
            <a:off x="762000" y="3810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Delayed switching on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6FE-A068-412C-8186-6ECA086EFF1C}" type="slidenum">
              <a:rPr lang="en-US"/>
              <a:pPr/>
              <a:t>76</a:t>
            </a:fld>
            <a:endParaRPr lang="en-US"/>
          </a:p>
        </p:txBody>
      </p:sp>
      <p:graphicFrame>
        <p:nvGraphicFramePr>
          <p:cNvPr id="229376" name="Object 1024"/>
          <p:cNvGraphicFramePr>
            <a:graphicFrameLocks noChangeAspect="1"/>
          </p:cNvGraphicFramePr>
          <p:nvPr/>
        </p:nvGraphicFramePr>
        <p:xfrm>
          <a:off x="381000" y="1744663"/>
          <a:ext cx="8534400" cy="4883150"/>
        </p:xfrm>
        <a:graphic>
          <a:graphicData uri="http://schemas.openxmlformats.org/presentationml/2006/ole">
            <p:oleObj spid="_x0000_s229376" name="Picture" r:id="rId3" imgW="3291840" imgH="1884600" progId="Word.Picture.8">
              <p:embed/>
            </p:oleObj>
          </a:graphicData>
        </a:graphic>
      </p:graphicFrame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1066800" y="4572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Delayed switching off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A93-48BE-4F4A-8945-6CD27742050D}" type="slidenum">
              <a:rPr lang="en-US"/>
              <a:pPr/>
              <a:t>77</a:t>
            </a:fld>
            <a:endParaRPr lang="en-US"/>
          </a:p>
        </p:txBody>
      </p:sp>
      <p:graphicFrame>
        <p:nvGraphicFramePr>
          <p:cNvPr id="230400" name="Object 0"/>
          <p:cNvGraphicFramePr>
            <a:graphicFrameLocks noChangeAspect="1"/>
          </p:cNvGraphicFramePr>
          <p:nvPr/>
        </p:nvGraphicFramePr>
        <p:xfrm>
          <a:off x="457200" y="1295400"/>
          <a:ext cx="8305800" cy="5162550"/>
        </p:xfrm>
        <a:graphic>
          <a:graphicData uri="http://schemas.openxmlformats.org/presentationml/2006/ole">
            <p:oleObj spid="_x0000_s230400" name="Picture" r:id="rId3" imgW="3045600" imgH="1894680" progId="Word.Picture.8">
              <p:embed/>
            </p:oleObj>
          </a:graphicData>
        </a:graphic>
      </p:graphicFrame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914400" y="3810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Pulse on switching on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FCC-19D0-4F37-BAC7-48EA993CD7DF}" type="slidenum">
              <a:rPr lang="en-US"/>
              <a:pPr/>
              <a:t>78</a:t>
            </a:fld>
            <a:endParaRPr lang="en-US"/>
          </a:p>
        </p:txBody>
      </p:sp>
      <p:graphicFrame>
        <p:nvGraphicFramePr>
          <p:cNvPr id="231424" name="Object 0"/>
          <p:cNvGraphicFramePr>
            <a:graphicFrameLocks noChangeAspect="1"/>
          </p:cNvGraphicFramePr>
          <p:nvPr/>
        </p:nvGraphicFramePr>
        <p:xfrm>
          <a:off x="304800" y="1371600"/>
          <a:ext cx="8610600" cy="5054600"/>
        </p:xfrm>
        <a:graphic>
          <a:graphicData uri="http://schemas.openxmlformats.org/presentationml/2006/ole">
            <p:oleObj spid="_x0000_s231424" name="Picture" r:id="rId3" imgW="3322440" imgH="1950840" progId="Word.Picture.8">
              <p:embed/>
            </p:oleObj>
          </a:graphicData>
        </a:graphic>
      </p:graphicFrame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685800" y="457200"/>
            <a:ext cx="472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Pulse on releasing a valve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EB016-6C98-46FF-B9EF-578C32B1A51F}" type="slidenum">
              <a:rPr lang="en-US"/>
              <a:pPr/>
              <a:t>79</a:t>
            </a:fld>
            <a:endParaRPr lang="en-US"/>
          </a:p>
        </p:txBody>
      </p:sp>
      <p:graphicFrame>
        <p:nvGraphicFramePr>
          <p:cNvPr id="232448" name="Object 0"/>
          <p:cNvGraphicFramePr>
            <a:graphicFrameLocks noChangeAspect="1"/>
          </p:cNvGraphicFramePr>
          <p:nvPr/>
        </p:nvGraphicFramePr>
        <p:xfrm>
          <a:off x="381000" y="271463"/>
          <a:ext cx="7747000" cy="6251575"/>
        </p:xfrm>
        <a:graphic>
          <a:graphicData uri="http://schemas.openxmlformats.org/presentationml/2006/ole">
            <p:oleObj spid="_x0000_s232448" name="Picture" r:id="rId3" imgW="2235240" imgH="1803240" progId="Word.Picture.8">
              <p:embed/>
            </p:oleObj>
          </a:graphicData>
        </a:graphic>
      </p:graphicFrame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4419600" y="2057400"/>
            <a:ext cx="434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/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4724400" y="19050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Direct Operation and Speed Control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440E5-F6D6-4454-B83B-F89014575FA5}" type="slidenum">
              <a:rPr lang="en-US"/>
              <a:pPr/>
              <a:t>8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/>
              <a:t>Pressure and Flow</a:t>
            </a:r>
          </a:p>
        </p:txBody>
      </p:sp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0" y="914400"/>
          <a:ext cx="9144000" cy="5581650"/>
        </p:xfrm>
        <a:graphic>
          <a:graphicData uri="http://schemas.openxmlformats.org/presentationml/2006/ole">
            <p:oleObj spid="_x0000_s74755" name="Picture" r:id="rId3" imgW="5224680" imgH="3190320" progId="Word.Picture.8">
              <p:embed/>
            </p:oleObj>
          </a:graphicData>
        </a:graphic>
      </p:graphicFrame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8610600" y="63928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7086600" y="1516063"/>
            <a:ext cx="2057400" cy="36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Example</a:t>
            </a:r>
          </a:p>
          <a:p>
            <a:pPr algn="l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P1 = 6bar</a:t>
            </a:r>
          </a:p>
          <a:p>
            <a:pPr algn="l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  <a:sym typeface="Symbol" pitchFamily="18" charset="2"/>
              </a:rPr>
              <a:t> </a:t>
            </a:r>
            <a:r>
              <a:rPr lang="en-US" i="1">
                <a:solidFill>
                  <a:schemeClr val="accent2"/>
                </a:solidFill>
              </a:rPr>
              <a:t>P = 1bar</a:t>
            </a:r>
          </a:p>
          <a:p>
            <a:pPr algn="l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P2 = 5bar</a:t>
            </a:r>
          </a:p>
          <a:p>
            <a:pPr algn="l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Q = 54  l/min</a:t>
            </a:r>
          </a:p>
          <a:p>
            <a:pPr algn="l">
              <a:spcBef>
                <a:spcPct val="50000"/>
              </a:spcBef>
            </a:pPr>
            <a:r>
              <a:rPr lang="en-US" sz="2000" b="1" i="1">
                <a:solidFill>
                  <a:schemeClr val="accent2"/>
                </a:solidFill>
              </a:rPr>
              <a:t>(1 Bar = 14.5 psi)</a:t>
            </a:r>
          </a:p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74758" name="Arc 6"/>
          <p:cNvSpPr>
            <a:spLocks/>
          </p:cNvSpPr>
          <p:nvPr/>
        </p:nvSpPr>
        <p:spPr bwMode="auto">
          <a:xfrm>
            <a:off x="914400" y="3048000"/>
            <a:ext cx="2590800" cy="5349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078"/>
              <a:gd name="T1" fmla="*/ 0 h 21600"/>
              <a:gd name="T2" fmla="*/ 21078 w 21078"/>
              <a:gd name="T3" fmla="*/ 16880 h 21600"/>
              <a:gd name="T4" fmla="*/ 0 w 2107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78" h="21600" fill="none" extrusionOk="0">
                <a:moveTo>
                  <a:pt x="-1" y="0"/>
                </a:moveTo>
                <a:cubicBezTo>
                  <a:pt x="10110" y="0"/>
                  <a:pt x="18868" y="7013"/>
                  <a:pt x="21077" y="16880"/>
                </a:cubicBezTo>
              </a:path>
              <a:path w="21078" h="21600" stroke="0" extrusionOk="0">
                <a:moveTo>
                  <a:pt x="-1" y="0"/>
                </a:moveTo>
                <a:cubicBezTo>
                  <a:pt x="10110" y="0"/>
                  <a:pt x="18868" y="7013"/>
                  <a:pt x="21077" y="1688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>
            <a:off x="201613" y="3062288"/>
            <a:ext cx="609600" cy="15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 flipV="1">
            <a:off x="879475" y="3430588"/>
            <a:ext cx="2549525" cy="2698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0" y="257175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P1</a:t>
            </a:r>
            <a:endParaRPr lang="en-US"/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0" y="3278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P2</a:t>
            </a: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3505200" y="3429000"/>
            <a:ext cx="1588" cy="2362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53F8-2BD7-4A4E-ADFD-3B06ACB8E6A2}" type="slidenum">
              <a:rPr lang="en-US"/>
              <a:pPr/>
              <a:t>80</a:t>
            </a:fld>
            <a:endParaRPr lang="en-US"/>
          </a:p>
        </p:txBody>
      </p:sp>
      <p:graphicFrame>
        <p:nvGraphicFramePr>
          <p:cNvPr id="233472" name="Object 0"/>
          <p:cNvGraphicFramePr>
            <a:graphicFrameLocks noChangeAspect="1"/>
          </p:cNvGraphicFramePr>
          <p:nvPr/>
        </p:nvGraphicFramePr>
        <p:xfrm>
          <a:off x="304800" y="376238"/>
          <a:ext cx="8458200" cy="6159500"/>
        </p:xfrm>
        <a:graphic>
          <a:graphicData uri="http://schemas.openxmlformats.org/presentationml/2006/ole">
            <p:oleObj spid="_x0000_s233472" name="Picture" r:id="rId3" imgW="3522960" imgH="2565360" progId="Word.Picture.8">
              <p:embed/>
            </p:oleObj>
          </a:graphicData>
        </a:graphic>
      </p:graphicFrame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0" y="3048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Control from two points: OR Function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FB59-6ECB-422C-9504-76DF94348933}" type="slidenum">
              <a:rPr lang="en-US"/>
              <a:pPr/>
              <a:t>81</a:t>
            </a:fld>
            <a:endParaRPr lang="en-US"/>
          </a:p>
        </p:txBody>
      </p:sp>
      <p:graphicFrame>
        <p:nvGraphicFramePr>
          <p:cNvPr id="234496" name="Object 0"/>
          <p:cNvGraphicFramePr>
            <a:graphicFrameLocks noChangeAspect="1"/>
          </p:cNvGraphicFramePr>
          <p:nvPr/>
        </p:nvGraphicFramePr>
        <p:xfrm>
          <a:off x="2139950" y="381000"/>
          <a:ext cx="4694238" cy="6324600"/>
        </p:xfrm>
        <a:graphic>
          <a:graphicData uri="http://schemas.openxmlformats.org/presentationml/2006/ole">
            <p:oleObj spid="_x0000_s234496" name="Bitmap Image" r:id="rId3" imgW="2000000" imgH="2695951" progId="Paint.Picture">
              <p:embed/>
            </p:oleObj>
          </a:graphicData>
        </a:graphic>
      </p:graphicFrame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685800" y="2286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Safety interlock: AND Function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CDD8E-00BD-473C-BC3D-49C71F3D5DB9}" type="slidenum">
              <a:rPr lang="en-US"/>
              <a:pPr/>
              <a:t>82</a:t>
            </a:fld>
            <a:endParaRPr lang="en-US"/>
          </a:p>
        </p:txBody>
      </p:sp>
      <p:graphicFrame>
        <p:nvGraphicFramePr>
          <p:cNvPr id="235520" name="Object 0"/>
          <p:cNvGraphicFramePr>
            <a:graphicFrameLocks noChangeAspect="1"/>
          </p:cNvGraphicFramePr>
          <p:nvPr/>
        </p:nvGraphicFramePr>
        <p:xfrm>
          <a:off x="762000" y="192088"/>
          <a:ext cx="7467600" cy="6608762"/>
        </p:xfrm>
        <a:graphic>
          <a:graphicData uri="http://schemas.openxmlformats.org/presentationml/2006/ole">
            <p:oleObj spid="_x0000_s235520" name="Bitmap Image" r:id="rId3" imgW="2895238" imgH="2561905" progId="Paint.Picture">
              <p:embed/>
            </p:oleObj>
          </a:graphicData>
        </a:graphic>
      </p:graphicFrame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685800" y="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Safety interlock: AND Function</a:t>
            </a: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1524000" y="4876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3276600" y="2819400"/>
            <a:ext cx="533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5029200" y="4800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2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BF68-C425-4184-8503-5B8DCF989787}" type="slidenum">
              <a:rPr lang="en-US"/>
              <a:pPr/>
              <a:t>83</a:t>
            </a:fld>
            <a:endParaRPr lang="en-US"/>
          </a:p>
        </p:txBody>
      </p:sp>
      <p:graphicFrame>
        <p:nvGraphicFramePr>
          <p:cNvPr id="236544" name="Object 0"/>
          <p:cNvGraphicFramePr>
            <a:graphicFrameLocks noChangeAspect="1"/>
          </p:cNvGraphicFramePr>
          <p:nvPr/>
        </p:nvGraphicFramePr>
        <p:xfrm>
          <a:off x="609600" y="527050"/>
          <a:ext cx="8153400" cy="5645150"/>
        </p:xfrm>
        <a:graphic>
          <a:graphicData uri="http://schemas.openxmlformats.org/presentationml/2006/ole">
            <p:oleObj spid="_x0000_s236544" name="Picture" r:id="rId3" imgW="3906360" imgH="2705040" progId="Word.Picture.8">
              <p:embed/>
            </p:oleObj>
          </a:graphicData>
        </a:graphic>
      </p:graphicFrame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962400" y="55626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Inverse Operation: NOT Function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A897D-0DB2-486B-9FF8-E887AA6E2FC2}" type="slidenum">
              <a:rPr lang="en-US"/>
              <a:pPr/>
              <a:t>84</a:t>
            </a:fld>
            <a:endParaRPr lang="en-US"/>
          </a:p>
        </p:txBody>
      </p:sp>
      <p:graphicFrame>
        <p:nvGraphicFramePr>
          <p:cNvPr id="237568" name="Object 0"/>
          <p:cNvGraphicFramePr>
            <a:graphicFrameLocks noChangeAspect="1"/>
          </p:cNvGraphicFramePr>
          <p:nvPr/>
        </p:nvGraphicFramePr>
        <p:xfrm>
          <a:off x="1981200" y="304800"/>
          <a:ext cx="5127625" cy="6553200"/>
        </p:xfrm>
        <a:graphic>
          <a:graphicData uri="http://schemas.openxmlformats.org/presentationml/2006/ole">
            <p:oleObj spid="_x0000_s237568" name="Picture" r:id="rId3" imgW="1905120" imgH="2435760" progId="Word.Picture.8">
              <p:embed/>
            </p:oleObj>
          </a:graphicData>
        </a:graphic>
      </p:graphicFrame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762000" y="59436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Direct Control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8A0A9-AFD7-4A68-BB06-D54E069D781A}" type="slidenum">
              <a:rPr lang="en-US"/>
              <a:pPr/>
              <a:t>85</a:t>
            </a:fld>
            <a:endParaRPr lang="en-US"/>
          </a:p>
        </p:txBody>
      </p:sp>
      <p:graphicFrame>
        <p:nvGraphicFramePr>
          <p:cNvPr id="238592" name="Object 0"/>
          <p:cNvGraphicFramePr>
            <a:graphicFrameLocks noChangeAspect="1"/>
          </p:cNvGraphicFramePr>
          <p:nvPr/>
        </p:nvGraphicFramePr>
        <p:xfrm>
          <a:off x="685800" y="182563"/>
          <a:ext cx="7848600" cy="6675437"/>
        </p:xfrm>
        <a:graphic>
          <a:graphicData uri="http://schemas.openxmlformats.org/presentationml/2006/ole">
            <p:oleObj spid="_x0000_s238592" name="Picture" r:id="rId3" imgW="3231000" imgH="3200400" progId="Word.Picture.8">
              <p:embed/>
            </p:oleObj>
          </a:graphicData>
        </a:graphic>
      </p:graphicFrame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04800" y="30480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Holding the end positions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51BF-13CA-4F6C-94F9-EFA07F0EFFAB}" type="slidenum">
              <a:rPr lang="en-US"/>
              <a:pPr/>
              <a:t>86</a:t>
            </a:fld>
            <a:endParaRPr lang="en-US"/>
          </a:p>
        </p:txBody>
      </p:sp>
      <p:graphicFrame>
        <p:nvGraphicFramePr>
          <p:cNvPr id="239616" name="Object 0"/>
          <p:cNvGraphicFramePr>
            <a:graphicFrameLocks noChangeAspect="1"/>
          </p:cNvGraphicFramePr>
          <p:nvPr/>
        </p:nvGraphicFramePr>
        <p:xfrm>
          <a:off x="381000" y="509588"/>
          <a:ext cx="8305800" cy="6348412"/>
        </p:xfrm>
        <a:graphic>
          <a:graphicData uri="http://schemas.openxmlformats.org/presentationml/2006/ole">
            <p:oleObj spid="_x0000_s239616" name="Picture" r:id="rId3" imgW="4041000" imgH="3088800" progId="Word.Picture.8">
              <p:embed/>
            </p:oleObj>
          </a:graphicData>
        </a:graphic>
      </p:graphicFrame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228600" y="3124200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Semi Automatic return of a cylinder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 flipV="1">
            <a:off x="1219200" y="990600"/>
            <a:ext cx="0" cy="45720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46731-1C50-480C-9E5C-C16636B4F4CD}" type="slidenum">
              <a:rPr lang="en-US"/>
              <a:pPr/>
              <a:t>87</a:t>
            </a:fld>
            <a:endParaRPr lang="en-US"/>
          </a:p>
        </p:txBody>
      </p:sp>
      <p:graphicFrame>
        <p:nvGraphicFramePr>
          <p:cNvPr id="240640" name="Object 0"/>
          <p:cNvGraphicFramePr>
            <a:graphicFrameLocks noChangeAspect="1"/>
          </p:cNvGraphicFramePr>
          <p:nvPr/>
        </p:nvGraphicFramePr>
        <p:xfrm>
          <a:off x="609600" y="327025"/>
          <a:ext cx="7924800" cy="5845175"/>
        </p:xfrm>
        <a:graphic>
          <a:graphicData uri="http://schemas.openxmlformats.org/presentationml/2006/ole">
            <p:oleObj spid="_x0000_s240640" name="Picture" r:id="rId3" imgW="4785480" imgH="3746520" progId="Word.Picture.8">
              <p:embed/>
            </p:oleObj>
          </a:graphicData>
        </a:graphic>
      </p:graphicFrame>
      <p:sp>
        <p:nvSpPr>
          <p:cNvPr id="146435" name="Line 3"/>
          <p:cNvSpPr>
            <a:spLocks noChangeShapeType="1"/>
          </p:cNvSpPr>
          <p:nvPr/>
        </p:nvSpPr>
        <p:spPr bwMode="auto">
          <a:xfrm>
            <a:off x="1981200" y="38100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Repeating Strokes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D9AC-6A26-4909-B7A3-F097ACEA2A0A}" type="slidenum">
              <a:rPr lang="en-US"/>
              <a:pPr/>
              <a:t>88</a:t>
            </a:fld>
            <a:endParaRPr lang="en-US"/>
          </a:p>
        </p:txBody>
      </p:sp>
      <p:graphicFrame>
        <p:nvGraphicFramePr>
          <p:cNvPr id="241664" name="Object 0"/>
          <p:cNvGraphicFramePr>
            <a:graphicFrameLocks noChangeAspect="1"/>
          </p:cNvGraphicFramePr>
          <p:nvPr/>
        </p:nvGraphicFramePr>
        <p:xfrm>
          <a:off x="457200" y="261938"/>
          <a:ext cx="7848600" cy="6483350"/>
        </p:xfrm>
        <a:graphic>
          <a:graphicData uri="http://schemas.openxmlformats.org/presentationml/2006/ole">
            <p:oleObj spid="_x0000_s241664" name="Picture" r:id="rId3" imgW="3936960" imgH="3893760" progId="Word.Picture.8">
              <p:embed/>
            </p:oleObj>
          </a:graphicData>
        </a:graphic>
      </p:graphicFrame>
      <p:sp>
        <p:nvSpPr>
          <p:cNvPr id="147459" name="Line 3"/>
          <p:cNvSpPr>
            <a:spLocks noChangeShapeType="1"/>
          </p:cNvSpPr>
          <p:nvPr/>
        </p:nvSpPr>
        <p:spPr bwMode="auto">
          <a:xfrm flipV="1">
            <a:off x="7162800" y="32766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304800" y="2514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Sequence Control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51667-5924-4FC1-A0B2-99767C3BBAEC}" type="slidenum">
              <a:rPr lang="en-US"/>
              <a:pPr/>
              <a:t>89</a:t>
            </a:fld>
            <a:endParaRPr lang="en-US"/>
          </a:p>
        </p:txBody>
      </p:sp>
      <p:graphicFrame>
        <p:nvGraphicFramePr>
          <p:cNvPr id="242688" name="Object 0"/>
          <p:cNvGraphicFramePr>
            <a:graphicFrameLocks noChangeAspect="1"/>
          </p:cNvGraphicFramePr>
          <p:nvPr/>
        </p:nvGraphicFramePr>
        <p:xfrm>
          <a:off x="1676400" y="5562600"/>
          <a:ext cx="5703888" cy="1054100"/>
        </p:xfrm>
        <a:graphic>
          <a:graphicData uri="http://schemas.openxmlformats.org/presentationml/2006/ole">
            <p:oleObj spid="_x0000_s242688" name="Document" r:id="rId3" imgW="5702760" imgH="1054080" progId="Word.Document.8">
              <p:embed/>
            </p:oleObj>
          </a:graphicData>
        </a:graphic>
      </p:graphicFrame>
      <p:graphicFrame>
        <p:nvGraphicFramePr>
          <p:cNvPr id="242689" name="Object 1"/>
          <p:cNvGraphicFramePr>
            <a:graphicFrameLocks noChangeAspect="1"/>
          </p:cNvGraphicFramePr>
          <p:nvPr/>
        </p:nvGraphicFramePr>
        <p:xfrm>
          <a:off x="685800" y="381000"/>
          <a:ext cx="7772400" cy="5111750"/>
        </p:xfrm>
        <a:graphic>
          <a:graphicData uri="http://schemas.openxmlformats.org/presentationml/2006/ole">
            <p:oleObj spid="_x0000_s242689" name="Picture" r:id="rId4" imgW="6144120" imgH="4041000" progId="Word.Picture.8">
              <p:embed/>
            </p:oleObj>
          </a:graphicData>
        </a:graphic>
      </p:graphicFrame>
      <p:sp>
        <p:nvSpPr>
          <p:cNvPr id="148484" name="Line 4"/>
          <p:cNvSpPr>
            <a:spLocks noChangeShapeType="1"/>
          </p:cNvSpPr>
          <p:nvPr/>
        </p:nvSpPr>
        <p:spPr bwMode="auto">
          <a:xfrm>
            <a:off x="1752600" y="2362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485" name="Line 5"/>
          <p:cNvSpPr>
            <a:spLocks noChangeShapeType="1"/>
          </p:cNvSpPr>
          <p:nvPr/>
        </p:nvSpPr>
        <p:spPr bwMode="auto">
          <a:xfrm>
            <a:off x="1752600" y="3657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486" name="Line 6"/>
          <p:cNvSpPr>
            <a:spLocks noChangeShapeType="1"/>
          </p:cNvSpPr>
          <p:nvPr/>
        </p:nvSpPr>
        <p:spPr bwMode="auto">
          <a:xfrm flipV="1">
            <a:off x="7696200" y="2286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517-9CEB-415E-BF1C-F479A77A96FF}" type="slidenum">
              <a:rPr lang="en-US"/>
              <a:pPr/>
              <a:t>9</a:t>
            </a:fld>
            <a:endParaRPr lang="en-US"/>
          </a:p>
        </p:txBody>
      </p:sp>
      <p:sp>
        <p:nvSpPr>
          <p:cNvPr id="197634" name="Rectangle 3074"/>
          <p:cNvSpPr>
            <a:spLocks noGrp="1" noChangeArrowheads="1"/>
          </p:cNvSpPr>
          <p:nvPr>
            <p:ph type="title"/>
          </p:nvPr>
        </p:nvSpPr>
        <p:spPr>
          <a:xfrm>
            <a:off x="873125" y="2095500"/>
            <a:ext cx="7772400" cy="1143000"/>
          </a:xfrm>
        </p:spPr>
        <p:txBody>
          <a:bodyPr/>
          <a:lstStyle/>
          <a:p>
            <a:r>
              <a:rPr lang="en-US"/>
              <a:t>Air Treatment</a:t>
            </a:r>
          </a:p>
        </p:txBody>
      </p:sp>
      <p:graphicFrame>
        <p:nvGraphicFramePr>
          <p:cNvPr id="218112" name="Object 3072"/>
          <p:cNvGraphicFramePr>
            <a:graphicFrameLocks/>
          </p:cNvGraphicFramePr>
          <p:nvPr/>
        </p:nvGraphicFramePr>
        <p:xfrm>
          <a:off x="3956050" y="3400425"/>
          <a:ext cx="1625600" cy="1625600"/>
        </p:xfrm>
        <a:graphic>
          <a:graphicData uri="http://schemas.openxmlformats.org/presentationml/2006/ole">
            <p:oleObj spid="_x0000_s218112" name="Clip" r:id="rId3" imgW="1641240" imgH="164124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E8699-AE3E-4AAE-9DC4-1B245F128EFC}" type="slidenum">
              <a:rPr lang="en-US"/>
              <a:pPr/>
              <a:t>90</a:t>
            </a:fld>
            <a:endParaRPr lang="en-US"/>
          </a:p>
        </p:txBody>
      </p:sp>
      <p:graphicFrame>
        <p:nvGraphicFramePr>
          <p:cNvPr id="243712" name="Object 0"/>
          <p:cNvGraphicFramePr>
            <a:graphicFrameLocks noChangeAspect="1"/>
          </p:cNvGraphicFramePr>
          <p:nvPr/>
        </p:nvGraphicFramePr>
        <p:xfrm>
          <a:off x="1143000" y="92075"/>
          <a:ext cx="6858000" cy="6673850"/>
        </p:xfrm>
        <a:graphic>
          <a:graphicData uri="http://schemas.openxmlformats.org/presentationml/2006/ole">
            <p:oleObj spid="_x0000_s243712" name="Picture" r:id="rId3" imgW="4630320" imgH="450612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9F5E-8FB1-4497-A94D-B913E1FF91D8}" type="slidenum">
              <a:rPr lang="en-US"/>
              <a:pPr/>
              <a:t>91</a:t>
            </a:fld>
            <a:endParaRPr lang="en-US"/>
          </a:p>
        </p:txBody>
      </p:sp>
      <p:graphicFrame>
        <p:nvGraphicFramePr>
          <p:cNvPr id="244736" name="Object 0"/>
          <p:cNvGraphicFramePr>
            <a:graphicFrameLocks noChangeAspect="1"/>
          </p:cNvGraphicFramePr>
          <p:nvPr/>
        </p:nvGraphicFramePr>
        <p:xfrm>
          <a:off x="533400" y="563563"/>
          <a:ext cx="8229600" cy="5622925"/>
        </p:xfrm>
        <a:graphic>
          <a:graphicData uri="http://schemas.openxmlformats.org/presentationml/2006/ole">
            <p:oleObj spid="_x0000_s244736" name="Document" r:id="rId3" imgW="4318560" imgH="29509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D4EE-F14E-4190-848E-0EDD01812106}" type="slidenum">
              <a:rPr lang="en-US"/>
              <a:pPr/>
              <a:t>92</a:t>
            </a:fld>
            <a:endParaRPr lang="en-US"/>
          </a:p>
        </p:txBody>
      </p:sp>
      <p:graphicFrame>
        <p:nvGraphicFramePr>
          <p:cNvPr id="245760" name="Object 0"/>
          <p:cNvGraphicFramePr>
            <a:graphicFrameLocks noChangeAspect="1"/>
          </p:cNvGraphicFramePr>
          <p:nvPr/>
        </p:nvGraphicFramePr>
        <p:xfrm>
          <a:off x="304800" y="1322388"/>
          <a:ext cx="8534400" cy="4210050"/>
        </p:xfrm>
        <a:graphic>
          <a:graphicData uri="http://schemas.openxmlformats.org/presentationml/2006/ole">
            <p:oleObj spid="_x0000_s245760" name="Document" r:id="rId3" imgW="5595480" imgH="2760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C401-81BE-4CAA-915D-81C2BEE78735}" type="slidenum">
              <a:rPr lang="en-US"/>
              <a:pPr/>
              <a:t>93</a:t>
            </a:fld>
            <a:endParaRPr lang="en-US"/>
          </a:p>
        </p:txBody>
      </p:sp>
      <p:graphicFrame>
        <p:nvGraphicFramePr>
          <p:cNvPr id="246784" name="Object 0"/>
          <p:cNvGraphicFramePr>
            <a:graphicFrameLocks noChangeAspect="1"/>
          </p:cNvGraphicFramePr>
          <p:nvPr/>
        </p:nvGraphicFramePr>
        <p:xfrm>
          <a:off x="685800" y="155575"/>
          <a:ext cx="7848600" cy="6484938"/>
        </p:xfrm>
        <a:graphic>
          <a:graphicData uri="http://schemas.openxmlformats.org/presentationml/2006/ole">
            <p:oleObj spid="_x0000_s246784" name="Picture" r:id="rId3" imgW="5410080" imgH="447048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BAE9A-4B53-413C-8742-F5551202BC7C}" type="slidenum">
              <a:rPr lang="en-US"/>
              <a:pPr/>
              <a:t>94</a:t>
            </a:fld>
            <a:endParaRPr lang="en-US"/>
          </a:p>
        </p:txBody>
      </p:sp>
      <p:graphicFrame>
        <p:nvGraphicFramePr>
          <p:cNvPr id="247808" name="Object 0"/>
          <p:cNvGraphicFramePr>
            <a:graphicFrameLocks noChangeAspect="1"/>
          </p:cNvGraphicFramePr>
          <p:nvPr/>
        </p:nvGraphicFramePr>
        <p:xfrm>
          <a:off x="1143000" y="0"/>
          <a:ext cx="7010400" cy="2189163"/>
        </p:xfrm>
        <a:graphic>
          <a:graphicData uri="http://schemas.openxmlformats.org/presentationml/2006/ole">
            <p:oleObj spid="_x0000_s247808" name="Picture" r:id="rId3" imgW="5544720" imgH="1732320" progId="Word.Picture.8">
              <p:embed/>
            </p:oleObj>
          </a:graphicData>
        </a:graphic>
      </p:graphicFrame>
      <p:graphicFrame>
        <p:nvGraphicFramePr>
          <p:cNvPr id="247809" name="Object 1"/>
          <p:cNvGraphicFramePr>
            <a:graphicFrameLocks noChangeAspect="1"/>
          </p:cNvGraphicFramePr>
          <p:nvPr/>
        </p:nvGraphicFramePr>
        <p:xfrm>
          <a:off x="1066800" y="2286000"/>
          <a:ext cx="6934200" cy="2057400"/>
        </p:xfrm>
        <a:graphic>
          <a:graphicData uri="http://schemas.openxmlformats.org/presentationml/2006/ole">
            <p:oleObj spid="_x0000_s247809" name="Picture" r:id="rId4" imgW="5496480" imgH="1744920" progId="Word.Picture.8">
              <p:embed/>
            </p:oleObj>
          </a:graphicData>
        </a:graphic>
      </p:graphicFrame>
      <p:graphicFrame>
        <p:nvGraphicFramePr>
          <p:cNvPr id="247810" name="Object 2"/>
          <p:cNvGraphicFramePr>
            <a:graphicFrameLocks noChangeAspect="1"/>
          </p:cNvGraphicFramePr>
          <p:nvPr/>
        </p:nvGraphicFramePr>
        <p:xfrm>
          <a:off x="2133600" y="4508500"/>
          <a:ext cx="5029200" cy="2349500"/>
        </p:xfrm>
        <a:graphic>
          <a:graphicData uri="http://schemas.openxmlformats.org/presentationml/2006/ole">
            <p:oleObj spid="_x0000_s247810" name="Picture" r:id="rId5" imgW="5029200" imgH="234936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813CF-DFC4-4535-92C8-8B16E4CF3613}" type="slidenum">
              <a:rPr lang="en-US"/>
              <a:pPr/>
              <a:t>95</a:t>
            </a:fld>
            <a:endParaRPr lang="en-US"/>
          </a:p>
        </p:txBody>
      </p:sp>
      <p:graphicFrame>
        <p:nvGraphicFramePr>
          <p:cNvPr id="248832" name="Object 0"/>
          <p:cNvGraphicFramePr>
            <a:graphicFrameLocks noChangeAspect="1"/>
          </p:cNvGraphicFramePr>
          <p:nvPr/>
        </p:nvGraphicFramePr>
        <p:xfrm>
          <a:off x="990600" y="0"/>
          <a:ext cx="7086600" cy="6483350"/>
        </p:xfrm>
        <a:graphic>
          <a:graphicData uri="http://schemas.openxmlformats.org/presentationml/2006/ole">
            <p:oleObj spid="_x0000_s248832" name="Picture" r:id="rId3" imgW="5369400" imgH="4912200" progId="Word.Picture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winkle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winkle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winkle.po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winkle.pot 2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.pot 4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.pot 5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.pot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Designs\Twinkle.pot</Template>
  <TotalTime>14209</TotalTime>
  <Words>2221</Words>
  <Application>Microsoft Office PowerPoint</Application>
  <PresentationFormat>On-screen Show (4:3)</PresentationFormat>
  <Paragraphs>685</Paragraphs>
  <Slides>95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95</vt:i4>
      </vt:variant>
    </vt:vector>
  </HeadingPairs>
  <TitlesOfParts>
    <vt:vector size="107" baseType="lpstr">
      <vt:lpstr>Times New Roman</vt:lpstr>
      <vt:lpstr>Wingdings</vt:lpstr>
      <vt:lpstr>Arial</vt:lpstr>
      <vt:lpstr>Helvetica</vt:lpstr>
      <vt:lpstr>Symbol</vt:lpstr>
      <vt:lpstr>Twinkle.pot</vt:lpstr>
      <vt:lpstr>Microsoft Word Document</vt:lpstr>
      <vt:lpstr>Microsoft Word Picture</vt:lpstr>
      <vt:lpstr>Bitmap Image</vt:lpstr>
      <vt:lpstr>Microsoft Clip Gallery</vt:lpstr>
      <vt:lpstr>Microsoft Photo Editor 3.0 Photo</vt:lpstr>
      <vt:lpstr>Microsoft Graph 97 Chart</vt:lpstr>
      <vt:lpstr>Introduction to Pneumatics</vt:lpstr>
      <vt:lpstr>Slide 2</vt:lpstr>
      <vt:lpstr>What can Pneumatics do? </vt:lpstr>
      <vt:lpstr>Properties of compressed air</vt:lpstr>
      <vt:lpstr>Properties of compressed air</vt:lpstr>
      <vt:lpstr>What is Air?</vt:lpstr>
      <vt:lpstr>Slide 7</vt:lpstr>
      <vt:lpstr>Pressure and Flow</vt:lpstr>
      <vt:lpstr>Air Treatment</vt:lpstr>
      <vt:lpstr>Compressing Air</vt:lpstr>
      <vt:lpstr>Relative Humidity</vt:lpstr>
      <vt:lpstr>Air Mains</vt:lpstr>
      <vt:lpstr>Pressure</vt:lpstr>
      <vt:lpstr>Isothermic change (Boyle’s Law) with constant temperature, the pressure of a given mass of gas is inversely proportional to its volume</vt:lpstr>
      <vt:lpstr>Isobaric change (Charles Law) …at constant pressure, a given mass of gas increases in volume by    1    of its volume for every degree C in temperature rise.          273   </vt:lpstr>
      <vt:lpstr>Isochoric change Law of Gay Lussac  at constant volume, the pressure is proportional to the temperature</vt:lpstr>
      <vt:lpstr>Slide 17</vt:lpstr>
      <vt:lpstr>Slide 18</vt:lpstr>
      <vt:lpstr>Force formula transposed</vt:lpstr>
      <vt:lpstr>Load Ratio</vt:lpstr>
      <vt:lpstr>Slide 21</vt:lpstr>
      <vt:lpstr>Speed control</vt:lpstr>
      <vt:lpstr>Angle of Movement</vt:lpstr>
      <vt:lpstr>Slide 24</vt:lpstr>
      <vt:lpstr>Slide 25</vt:lpstr>
      <vt:lpstr>Slide 26</vt:lpstr>
      <vt:lpstr>Slide 27</vt:lpstr>
      <vt:lpstr>Relative humidity (r.h.) = actual water content        X   100%                                       saturated quantity (dew point) </vt:lpstr>
      <vt:lpstr>Relative Humidity Example 2</vt:lpstr>
      <vt:lpstr>Slide 30</vt:lpstr>
      <vt:lpstr>Formulae, for when more exact values are required</vt:lpstr>
      <vt:lpstr>Sonic / Subsonic flow</vt:lpstr>
      <vt:lpstr>Slide 33</vt:lpstr>
      <vt:lpstr>Receiver sizing</vt:lpstr>
      <vt:lpstr>Slide 35</vt:lpstr>
      <vt:lpstr>Slide 36</vt:lpstr>
      <vt:lpstr>Slide 37</vt:lpstr>
      <vt:lpstr>Sizing compressor air mains</vt:lpstr>
      <vt:lpstr>Slide 39</vt:lpstr>
      <vt:lpstr>Slide 40</vt:lpstr>
      <vt:lpstr>Sizing compressor air mains</vt:lpstr>
      <vt:lpstr>Slide 42</vt:lpstr>
      <vt:lpstr>Slide 43</vt:lpstr>
      <vt:lpstr>Slide 44</vt:lpstr>
      <vt:lpstr>Example</vt:lpstr>
      <vt:lpstr>Slide 46</vt:lpstr>
      <vt:lpstr>Example</vt:lpstr>
      <vt:lpstr>Slide 48</vt:lpstr>
      <vt:lpstr>Air Flow and Consumption Air consumption of a cylinder is defined as: piston area x stroke length x number of single strokes per minute x absolute pressure in bar. </vt:lpstr>
      <vt:lpstr>Slide 50</vt:lpstr>
      <vt:lpstr>Peak Flow</vt:lpstr>
      <vt:lpstr>Slide 52</vt:lpstr>
      <vt:lpstr>Formulae comparison</vt:lpstr>
      <vt:lpstr>Slide 54</vt:lpstr>
      <vt:lpstr>Inertia</vt:lpstr>
      <vt:lpstr>Inertia</vt:lpstr>
      <vt:lpstr>Slide 57</vt:lpstr>
      <vt:lpstr>Valve identification</vt:lpstr>
      <vt:lpstr>Valve Sizing</vt:lpstr>
      <vt:lpstr>Slide 60</vt:lpstr>
      <vt:lpstr>Flow example</vt:lpstr>
      <vt:lpstr>Slide 62</vt:lpstr>
      <vt:lpstr>Flow capacity formulae transposed</vt:lpstr>
      <vt:lpstr>Flow capacity example</vt:lpstr>
      <vt:lpstr>Slide 65</vt:lpstr>
      <vt:lpstr>Orifices in a series connection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 Pneumatic System</dc:title>
  <dc:creator>Ronald A. Wise</dc:creator>
  <cp:lastModifiedBy> </cp:lastModifiedBy>
  <cp:revision>115</cp:revision>
  <cp:lastPrinted>2001-06-26T18:17:35Z</cp:lastPrinted>
  <dcterms:created xsi:type="dcterms:W3CDTF">1998-11-13T21:20:28Z</dcterms:created>
  <dcterms:modified xsi:type="dcterms:W3CDTF">2011-01-18T18:46:34Z</dcterms:modified>
</cp:coreProperties>
</file>